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8"/>
  </p:notesMasterIdLst>
  <p:sldIdLst>
    <p:sldId id="256" r:id="rId2"/>
    <p:sldId id="272" r:id="rId3"/>
    <p:sldId id="257" r:id="rId4"/>
    <p:sldId id="273" r:id="rId5"/>
    <p:sldId id="274" r:id="rId6"/>
    <p:sldId id="271" r:id="rId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15:clr>
            <a:srgbClr val="747775"/>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gFaZ/wgtxNwL0NoEx9Wky1tgcqa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FA8AF08-5D73-4552-BC6A-CBB889B544E9}">
  <a:tblStyle styleId="{9FA8AF08-5D73-4552-BC6A-CBB889B544E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942" y="66"/>
      </p:cViewPr>
      <p:guideLst>
        <p:guide orient="horz"/>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25"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 Target="slides/slide4.xml"/><Relationship Id="rId23" Type="http://customschemas.google.com/relationships/presentationmetadata" Target="metadata"/><Relationship Id="rId4" Type="http://schemas.openxmlformats.org/officeDocument/2006/relationships/slide" Target="slides/slide3.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C25DC2DE-E5C6-7F7E-8957-22E32CF54A3A}"/>
            </a:ext>
          </a:extLst>
        </p:cNvPr>
        <p:cNvGrpSpPr/>
        <p:nvPr/>
      </p:nvGrpSpPr>
      <p:grpSpPr>
        <a:xfrm>
          <a:off x="0" y="0"/>
          <a:ext cx="0" cy="0"/>
          <a:chOff x="0" y="0"/>
          <a:chExt cx="0" cy="0"/>
        </a:xfrm>
      </p:grpSpPr>
      <p:sp>
        <p:nvSpPr>
          <p:cNvPr id="101" name="Google Shape;101;g2977c958d19_0_145:notes">
            <a:extLst>
              <a:ext uri="{FF2B5EF4-FFF2-40B4-BE49-F238E27FC236}">
                <a16:creationId xmlns:a16="http://schemas.microsoft.com/office/drawing/2014/main" id="{E8031F48-B91D-9D8B-7207-69B4D3014E4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g2977c958d19_0_145:notes">
            <a:extLst>
              <a:ext uri="{FF2B5EF4-FFF2-40B4-BE49-F238E27FC236}">
                <a16:creationId xmlns:a16="http://schemas.microsoft.com/office/drawing/2014/main" id="{239F787C-D706-424B-F44C-F77830773D6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012060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977c958d19_0_1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g2977c958d19_0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A5FCE323-52BD-FE2D-22CD-30225A7369A8}"/>
            </a:ext>
          </a:extLst>
        </p:cNvPr>
        <p:cNvGrpSpPr/>
        <p:nvPr/>
      </p:nvGrpSpPr>
      <p:grpSpPr>
        <a:xfrm>
          <a:off x="0" y="0"/>
          <a:ext cx="0" cy="0"/>
          <a:chOff x="0" y="0"/>
          <a:chExt cx="0" cy="0"/>
        </a:xfrm>
      </p:grpSpPr>
      <p:sp>
        <p:nvSpPr>
          <p:cNvPr id="101" name="Google Shape;101;g2977c958d19_0_145:notes">
            <a:extLst>
              <a:ext uri="{FF2B5EF4-FFF2-40B4-BE49-F238E27FC236}">
                <a16:creationId xmlns:a16="http://schemas.microsoft.com/office/drawing/2014/main" id="{ED77403F-4EE9-B418-7FCE-C0019346C90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g2977c958d19_0_145:notes">
            <a:extLst>
              <a:ext uri="{FF2B5EF4-FFF2-40B4-BE49-F238E27FC236}">
                <a16:creationId xmlns:a16="http://schemas.microsoft.com/office/drawing/2014/main" id="{9368D36C-3E66-5462-3667-7258787B1C4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665398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C7C8CDBC-F1DF-9E57-7D33-1884D10552FE}"/>
            </a:ext>
          </a:extLst>
        </p:cNvPr>
        <p:cNvGrpSpPr/>
        <p:nvPr/>
      </p:nvGrpSpPr>
      <p:grpSpPr>
        <a:xfrm>
          <a:off x="0" y="0"/>
          <a:ext cx="0" cy="0"/>
          <a:chOff x="0" y="0"/>
          <a:chExt cx="0" cy="0"/>
        </a:xfrm>
      </p:grpSpPr>
      <p:sp>
        <p:nvSpPr>
          <p:cNvPr id="101" name="Google Shape;101;g2977c958d19_0_145:notes">
            <a:extLst>
              <a:ext uri="{FF2B5EF4-FFF2-40B4-BE49-F238E27FC236}">
                <a16:creationId xmlns:a16="http://schemas.microsoft.com/office/drawing/2014/main" id="{6DCBAA6C-2E52-2671-D6FE-9F2072C443D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g2977c958d19_0_145:notes">
            <a:extLst>
              <a:ext uri="{FF2B5EF4-FFF2-40B4-BE49-F238E27FC236}">
                <a16:creationId xmlns:a16="http://schemas.microsoft.com/office/drawing/2014/main" id="{7D114864-607C-4EF9-DCC3-0FD1B65758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79195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9d018201fe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1" name="Google Shape;271;g29d018201fe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Διαφάνεια τίτλου" type="title">
  <p:cSld name="TITLE">
    <p:spTree>
      <p:nvGrpSpPr>
        <p:cNvPr id="1" name="Shape 15"/>
        <p:cNvGrpSpPr/>
        <p:nvPr/>
      </p:nvGrpSpPr>
      <p:grpSpPr>
        <a:xfrm>
          <a:off x="0" y="0"/>
          <a:ext cx="0" cy="0"/>
          <a:chOff x="0" y="0"/>
          <a:chExt cx="0" cy="0"/>
        </a:xfrm>
      </p:grpSpPr>
      <p:sp>
        <p:nvSpPr>
          <p:cNvPr id="16" name="Google Shape;16;p4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Τίτλος και περιεχόμενο" type="obj">
  <p:cSld name="OBJECT">
    <p:spTree>
      <p:nvGrpSpPr>
        <p:cNvPr id="1" name="Shape 21"/>
        <p:cNvGrpSpPr/>
        <p:nvPr/>
      </p:nvGrpSpPr>
      <p:grpSpPr>
        <a:xfrm>
          <a:off x="0" y="0"/>
          <a:ext cx="0" cy="0"/>
          <a:chOff x="0" y="0"/>
          <a:chExt cx="0" cy="0"/>
        </a:xfrm>
      </p:grpSpPr>
      <p:sp>
        <p:nvSpPr>
          <p:cNvPr id="22" name="Google Shape;22;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Κενή" type="blank">
  <p:cSld name="BLANK">
    <p:spTree>
      <p:nvGrpSpPr>
        <p:cNvPr id="1" name="Shape 27"/>
        <p:cNvGrpSpPr/>
        <p:nvPr/>
      </p:nvGrpSpPr>
      <p:grpSpPr>
        <a:xfrm>
          <a:off x="0" y="0"/>
          <a:ext cx="0" cy="0"/>
          <a:chOff x="0" y="0"/>
          <a:chExt cx="0" cy="0"/>
        </a:xfrm>
      </p:grpSpPr>
      <p:sp>
        <p:nvSpPr>
          <p:cNvPr id="28" name="Google Shape;2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1"/>
        <p:cNvGrpSpPr/>
        <p:nvPr/>
      </p:nvGrpSpPr>
      <p:grpSpPr>
        <a:xfrm>
          <a:off x="0" y="0"/>
          <a:ext cx="0" cy="0"/>
          <a:chOff x="0" y="0"/>
          <a:chExt cx="0" cy="0"/>
        </a:xfrm>
      </p:grpSpPr>
      <p:sp>
        <p:nvSpPr>
          <p:cNvPr id="32" name="Google Shape;32;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5" name="Google Shape;35;p43"/>
          <p:cNvSpPr txBox="1">
            <a:spLocks noGrp="1"/>
          </p:cNvSpPr>
          <p:nvPr>
            <p:ph type="title"/>
          </p:nvPr>
        </p:nvSpPr>
        <p:spPr>
          <a:xfrm>
            <a:off x="527957" y="365125"/>
            <a:ext cx="11136086" cy="97018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Τίτλος και Κατακόρυφο κείμενο" type="vertTx">
  <p:cSld name="VERTICAL_TEXT">
    <p:spTree>
      <p:nvGrpSpPr>
        <p:cNvPr id="1" name="Shape 36"/>
        <p:cNvGrpSpPr/>
        <p:nvPr/>
      </p:nvGrpSpPr>
      <p:grpSpPr>
        <a:xfrm>
          <a:off x="0" y="0"/>
          <a:ext cx="0" cy="0"/>
          <a:chOff x="0" y="0"/>
          <a:chExt cx="0" cy="0"/>
        </a:xfrm>
      </p:grpSpPr>
      <p:sp>
        <p:nvSpPr>
          <p:cNvPr id="37" name="Google Shape;37;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Κεφαλίδα ενότητας" type="secHead">
  <p:cSld name="SECTION_HEADER">
    <p:spTree>
      <p:nvGrpSpPr>
        <p:cNvPr id="1" name="Shape 42"/>
        <p:cNvGrpSpPr/>
        <p:nvPr/>
      </p:nvGrpSpPr>
      <p:grpSpPr>
        <a:xfrm>
          <a:off x="0" y="0"/>
          <a:ext cx="0" cy="0"/>
          <a:chOff x="0" y="0"/>
          <a:chExt cx="0" cy="0"/>
        </a:xfrm>
      </p:grpSpPr>
      <p:sp>
        <p:nvSpPr>
          <p:cNvPr id="43" name="Google Shape;43;p4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5" name="Google Shape;45;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Δύο περιεχόμενα" type="twoObj">
  <p:cSld name="TWO_OBJECTS">
    <p:spTree>
      <p:nvGrpSpPr>
        <p:cNvPr id="1" name="Shape 48"/>
        <p:cNvGrpSpPr/>
        <p:nvPr/>
      </p:nvGrpSpPr>
      <p:grpSpPr>
        <a:xfrm>
          <a:off x="0" y="0"/>
          <a:ext cx="0" cy="0"/>
          <a:chOff x="0" y="0"/>
          <a:chExt cx="0" cy="0"/>
        </a:xfrm>
      </p:grpSpPr>
      <p:sp>
        <p:nvSpPr>
          <p:cNvPr id="49" name="Google Shape;49;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4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Σύγκριση" type="twoTxTwoObj">
  <p:cSld name="TWO_OBJECTS_WITH_TEXT">
    <p:spTree>
      <p:nvGrpSpPr>
        <p:cNvPr id="1" name="Shape 55"/>
        <p:cNvGrpSpPr/>
        <p:nvPr/>
      </p:nvGrpSpPr>
      <p:grpSpPr>
        <a:xfrm>
          <a:off x="0" y="0"/>
          <a:ext cx="0" cy="0"/>
          <a:chOff x="0" y="0"/>
          <a:chExt cx="0" cy="0"/>
        </a:xfrm>
      </p:grpSpPr>
      <p:sp>
        <p:nvSpPr>
          <p:cNvPr id="56" name="Google Shape;56;p4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4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0" name="Google Shape;60;p4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Μόνο τίτλος" type="titleOnly">
  <p:cSld name="TITLE_ONLY">
    <p:spTree>
      <p:nvGrpSpPr>
        <p:cNvPr id="1" name="Shape 64"/>
        <p:cNvGrpSpPr/>
        <p:nvPr/>
      </p:nvGrpSpPr>
      <p:grpSpPr>
        <a:xfrm>
          <a:off x="0" y="0"/>
          <a:ext cx="0" cy="0"/>
          <a:chOff x="0" y="0"/>
          <a:chExt cx="0" cy="0"/>
        </a:xfrm>
      </p:grpSpPr>
      <p:sp>
        <p:nvSpPr>
          <p:cNvPr id="65" name="Google Shape;65;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Περιεχόμενο με λεζάντα" type="objTx">
  <p:cSld name="OBJECT_WITH_CAPTION_TEXT">
    <p:spTree>
      <p:nvGrpSpPr>
        <p:cNvPr id="1" name="Shape 69"/>
        <p:cNvGrpSpPr/>
        <p:nvPr/>
      </p:nvGrpSpPr>
      <p:grpSpPr>
        <a:xfrm>
          <a:off x="0" y="0"/>
          <a:ext cx="0" cy="0"/>
          <a:chOff x="0" y="0"/>
          <a:chExt cx="0" cy="0"/>
        </a:xfrm>
      </p:grpSpPr>
      <p:sp>
        <p:nvSpPr>
          <p:cNvPr id="70" name="Google Shape;70;p4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2" name="Google Shape;72;p4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3" name="Google Shape;73;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Εικόνα με λεζάντα" type="picTx">
  <p:cSld name="PICTURE_WITH_CAPTION_TEXT">
    <p:spTree>
      <p:nvGrpSpPr>
        <p:cNvPr id="1" name="Shape 76"/>
        <p:cNvGrpSpPr/>
        <p:nvPr/>
      </p:nvGrpSpPr>
      <p:grpSpPr>
        <a:xfrm>
          <a:off x="0" y="0"/>
          <a:ext cx="0" cy="0"/>
          <a:chOff x="0" y="0"/>
          <a:chExt cx="0" cy="0"/>
        </a:xfrm>
      </p:grpSpPr>
      <p:sp>
        <p:nvSpPr>
          <p:cNvPr id="77" name="Google Shape;77;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50"/>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79" name="Google Shape;79;p5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0" name="Google Shape;80;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Κατακόρυφος τίτλος και Κείμενο" type="vertTitleAndTx">
  <p:cSld name="VERTICAL_TITLE_AND_VERTICAL_TEXT">
    <p:spTree>
      <p:nvGrpSpPr>
        <p:cNvPr id="1" name="Shape 83"/>
        <p:cNvGrpSpPr/>
        <p:nvPr/>
      </p:nvGrpSpPr>
      <p:grpSpPr>
        <a:xfrm>
          <a:off x="0" y="0"/>
          <a:ext cx="0" cy="0"/>
          <a:chOff x="0" y="0"/>
          <a:chExt cx="0" cy="0"/>
        </a:xfrm>
      </p:grpSpPr>
      <p:sp>
        <p:nvSpPr>
          <p:cNvPr id="84" name="Google Shape;84;p5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5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4" name="Google Shape;94;p1"/>
          <p:cNvSpPr/>
          <p:nvPr/>
        </p:nvSpPr>
        <p:spPr>
          <a:xfrm>
            <a:off x="0" y="-50335"/>
            <a:ext cx="12192000" cy="2241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5" name="Google Shape;95;p1"/>
          <p:cNvSpPr txBox="1"/>
          <p:nvPr/>
        </p:nvSpPr>
        <p:spPr>
          <a:xfrm>
            <a:off x="438795" y="3686099"/>
            <a:ext cx="5735863" cy="2132100"/>
          </a:xfrm>
          <a:prstGeom prst="rect">
            <a:avLst/>
          </a:prstGeom>
          <a:noFill/>
          <a:ln>
            <a:noFill/>
          </a:ln>
        </p:spPr>
        <p:txBody>
          <a:bodyPr spcFirstLastPara="1" wrap="square" lIns="91425" tIns="45700" rIns="91425" bIns="45700" anchor="b" anchorCtr="0">
            <a:noAutofit/>
          </a:bodyPr>
          <a:lstStyle/>
          <a:p>
            <a:pPr marL="0" marR="0" algn="ctr">
              <a:spcAft>
                <a:spcPts val="1500"/>
              </a:spcAft>
              <a:buNone/>
            </a:pPr>
            <a:r>
              <a:rPr lang="en-US" sz="3600" b="1" kern="1400" spc="25" dirty="0">
                <a:solidFill>
                  <a:srgbClr val="006633"/>
                </a:solidFill>
                <a:effectLst/>
                <a:latin typeface="Calibri" panose="020F0502020204030204" pitchFamily="34" charset="0"/>
                <a:ea typeface="MS Gothic" panose="020B0609070205080204" pitchFamily="49" charset="-128"/>
                <a:cs typeface="Times New Roman" panose="02020603050405020304" pitchFamily="18" charset="0"/>
              </a:rPr>
              <a:t>Central and Eastern African Network of </a:t>
            </a:r>
            <a:r>
              <a:rPr lang="en-US" sz="3600" b="1" kern="1400" spc="25" dirty="0" err="1">
                <a:solidFill>
                  <a:srgbClr val="006633"/>
                </a:solidFill>
                <a:effectLst/>
                <a:latin typeface="Calibri" panose="020F0502020204030204" pitchFamily="34" charset="0"/>
                <a:ea typeface="MS Gothic" panose="020B0609070205080204" pitchFamily="49" charset="-128"/>
                <a:cs typeface="Times New Roman" panose="02020603050405020304" pitchFamily="18" charset="0"/>
              </a:rPr>
              <a:t>Agro</a:t>
            </a:r>
            <a:r>
              <a:rPr lang="en-US" sz="3600" b="1" kern="1400" spc="25" dirty="0">
                <a:solidFill>
                  <a:srgbClr val="006633"/>
                </a:solidFill>
                <a:effectLst/>
                <a:latin typeface="Calibri" panose="020F0502020204030204" pitchFamily="34" charset="0"/>
                <a:ea typeface="MS Gothic" panose="020B0609070205080204" pitchFamily="49" charset="-128"/>
                <a:cs typeface="Times New Roman" panose="02020603050405020304" pitchFamily="18" charset="0"/>
              </a:rPr>
              <a:t>-Ecological Living Laboratories</a:t>
            </a:r>
            <a:endParaRPr lang="en-US" sz="4800" kern="1400" spc="25" dirty="0">
              <a:solidFill>
                <a:srgbClr val="17365D"/>
              </a:solidFill>
              <a:effectLst/>
              <a:latin typeface="Calibri" panose="020F0502020204030204" pitchFamily="34" charset="0"/>
              <a:ea typeface="MS Gothic" panose="020B0609070205080204" pitchFamily="49" charset="-128"/>
              <a:cs typeface="Times New Roman" panose="02020603050405020304" pitchFamily="18" charset="0"/>
            </a:endParaRPr>
          </a:p>
        </p:txBody>
      </p:sp>
      <p:pic>
        <p:nvPicPr>
          <p:cNvPr id="96" name="Google Shape;96;p1" descr="Graphical user interface, application&#10;&#10;Description automatically generated"/>
          <p:cNvPicPr preferRelativeResize="0"/>
          <p:nvPr/>
        </p:nvPicPr>
        <p:blipFill rotWithShape="1">
          <a:blip r:embed="rId4">
            <a:alphaModFix/>
          </a:blip>
          <a:srcRect/>
          <a:stretch/>
        </p:blipFill>
        <p:spPr>
          <a:xfrm>
            <a:off x="10012733" y="6233701"/>
            <a:ext cx="2179269" cy="457200"/>
          </a:xfrm>
          <a:prstGeom prst="rect">
            <a:avLst/>
          </a:prstGeom>
          <a:noFill/>
          <a:ln>
            <a:noFill/>
          </a:ln>
        </p:spPr>
      </p:pic>
      <p:pic>
        <p:nvPicPr>
          <p:cNvPr id="97" name="Google Shape;97;p1"/>
          <p:cNvPicPr preferRelativeResize="0"/>
          <p:nvPr/>
        </p:nvPicPr>
        <p:blipFill rotWithShape="1">
          <a:blip r:embed="rId5">
            <a:alphaModFix/>
          </a:blip>
          <a:srcRect t="6869" b="11444"/>
          <a:stretch/>
        </p:blipFill>
        <p:spPr>
          <a:xfrm>
            <a:off x="18270" y="4535"/>
            <a:ext cx="3425951" cy="2798400"/>
          </a:xfrm>
          <a:prstGeom prst="rect">
            <a:avLst/>
          </a:prstGeom>
          <a:noFill/>
          <a:ln>
            <a:noFill/>
          </a:ln>
        </p:spPr>
      </p:pic>
      <p:sp>
        <p:nvSpPr>
          <p:cNvPr id="98" name="Google Shape;98;p1"/>
          <p:cNvSpPr txBox="1"/>
          <p:nvPr/>
        </p:nvSpPr>
        <p:spPr>
          <a:xfrm>
            <a:off x="438795" y="6277635"/>
            <a:ext cx="7926552" cy="36933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rgbClr val="6D6E70"/>
                </a:solidFill>
                <a:latin typeface="Arial"/>
                <a:ea typeface="Arial"/>
                <a:cs typeface="Arial"/>
                <a:sym typeface="Arial"/>
              </a:rPr>
              <a:t>Funded by the European Union under GA no. 101083653. Views and opinions expressed are however those of the authors only and do not necessarily reflect those of the European Union or REA. Neither the European Union nor the granting authority can be held responsible for them. </a:t>
            </a:r>
            <a:endParaRPr sz="900" b="0" i="0" u="none" strike="noStrike" cap="none">
              <a:solidFill>
                <a:srgbClr val="6D6E70"/>
              </a:solidFill>
              <a:latin typeface="Arial"/>
              <a:ea typeface="Arial"/>
              <a:cs typeface="Arial"/>
              <a:sym typeface="Arial"/>
            </a:endParaRPr>
          </a:p>
        </p:txBody>
      </p:sp>
      <p:pic>
        <p:nvPicPr>
          <p:cNvPr id="99" name="Google Shape;99;p1"/>
          <p:cNvPicPr preferRelativeResize="0"/>
          <p:nvPr/>
        </p:nvPicPr>
        <p:blipFill rotWithShape="1">
          <a:blip r:embed="rId6">
            <a:alphaModFix/>
          </a:blip>
          <a:srcRect/>
          <a:stretch/>
        </p:blipFill>
        <p:spPr>
          <a:xfrm>
            <a:off x="8365350" y="6078375"/>
            <a:ext cx="1469425" cy="767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3029D76B-768B-16A2-4ACE-34CC731FC45C}"/>
            </a:ext>
          </a:extLst>
        </p:cNvPr>
        <p:cNvGrpSpPr/>
        <p:nvPr/>
      </p:nvGrpSpPr>
      <p:grpSpPr>
        <a:xfrm>
          <a:off x="0" y="0"/>
          <a:ext cx="0" cy="0"/>
          <a:chOff x="0" y="0"/>
          <a:chExt cx="0" cy="0"/>
        </a:xfrm>
      </p:grpSpPr>
      <p:pic>
        <p:nvPicPr>
          <p:cNvPr id="104" name="Google Shape;104;g2977c958d19_0_145">
            <a:extLst>
              <a:ext uri="{FF2B5EF4-FFF2-40B4-BE49-F238E27FC236}">
                <a16:creationId xmlns:a16="http://schemas.microsoft.com/office/drawing/2014/main" id="{1AE19BBE-BDC8-2EBC-EC85-74BFB95580CD}"/>
              </a:ext>
            </a:extLst>
          </p:cNvPr>
          <p:cNvPicPr preferRelativeResize="0"/>
          <p:nvPr/>
        </p:nvPicPr>
        <p:blipFill rotWithShape="1">
          <a:blip r:embed="rId3">
            <a:alphaModFix/>
          </a:blip>
          <a:srcRect/>
          <a:stretch/>
        </p:blipFill>
        <p:spPr>
          <a:xfrm>
            <a:off x="6983401" y="6339254"/>
            <a:ext cx="866330" cy="452700"/>
          </a:xfrm>
          <a:prstGeom prst="rect">
            <a:avLst/>
          </a:prstGeom>
          <a:noFill/>
          <a:ln>
            <a:noFill/>
          </a:ln>
        </p:spPr>
      </p:pic>
      <p:sp>
        <p:nvSpPr>
          <p:cNvPr id="105" name="Google Shape;105;g2977c958d19_0_145">
            <a:extLst>
              <a:ext uri="{FF2B5EF4-FFF2-40B4-BE49-F238E27FC236}">
                <a16:creationId xmlns:a16="http://schemas.microsoft.com/office/drawing/2014/main" id="{53FDF243-981A-086C-E25E-98867CA321AC}"/>
              </a:ext>
            </a:extLst>
          </p:cNvPr>
          <p:cNvSpPr txBox="1">
            <a:spLocks noGrp="1"/>
          </p:cNvSpPr>
          <p:nvPr>
            <p:ph type="sldNum" idx="12"/>
          </p:nvPr>
        </p:nvSpPr>
        <p:spPr>
          <a:xfrm>
            <a:off x="10198358" y="6476612"/>
            <a:ext cx="698100" cy="2388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106" name="Google Shape;106;g2977c958d19_0_145">
            <a:extLst>
              <a:ext uri="{FF2B5EF4-FFF2-40B4-BE49-F238E27FC236}">
                <a16:creationId xmlns:a16="http://schemas.microsoft.com/office/drawing/2014/main" id="{8F2125B2-7ABA-3FF3-7DF8-83E5F7A3B8C4}"/>
              </a:ext>
            </a:extLst>
          </p:cNvPr>
          <p:cNvSpPr txBox="1"/>
          <p:nvPr/>
        </p:nvSpPr>
        <p:spPr>
          <a:xfrm>
            <a:off x="3753295" y="6419462"/>
            <a:ext cx="37467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AE8051"/>
              </a:buClr>
              <a:buSzPts val="1200"/>
              <a:buFont typeface="Arial"/>
              <a:buNone/>
            </a:pPr>
            <a:r>
              <a:rPr lang="en-US" sz="1200" b="0" i="0" u="none" strike="noStrike" cap="none">
                <a:solidFill>
                  <a:srgbClr val="AE8051"/>
                </a:solidFill>
                <a:latin typeface="Arial"/>
                <a:ea typeface="Arial"/>
                <a:cs typeface="Arial"/>
                <a:sym typeface="Arial"/>
              </a:rPr>
              <a:t>CANALLS | First Co-creation Cycle</a:t>
            </a:r>
            <a:endParaRPr sz="1200" b="0" i="0" u="none" strike="noStrike" cap="none">
              <a:solidFill>
                <a:srgbClr val="AE8051"/>
              </a:solidFill>
              <a:latin typeface="Arial"/>
              <a:ea typeface="Arial"/>
              <a:cs typeface="Arial"/>
              <a:sym typeface="Arial"/>
            </a:endParaRPr>
          </a:p>
        </p:txBody>
      </p:sp>
      <p:sp>
        <p:nvSpPr>
          <p:cNvPr id="107" name="Google Shape;107;g2977c958d19_0_145">
            <a:extLst>
              <a:ext uri="{FF2B5EF4-FFF2-40B4-BE49-F238E27FC236}">
                <a16:creationId xmlns:a16="http://schemas.microsoft.com/office/drawing/2014/main" id="{FC555B92-07F4-FFEF-A2AF-817D595DDE21}"/>
              </a:ext>
            </a:extLst>
          </p:cNvPr>
          <p:cNvSpPr txBox="1"/>
          <p:nvPr/>
        </p:nvSpPr>
        <p:spPr>
          <a:xfrm>
            <a:off x="753873" y="6457563"/>
            <a:ext cx="16119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AE8051"/>
              </a:buClr>
              <a:buSzPts val="1100"/>
              <a:buFont typeface="Arial"/>
              <a:buNone/>
            </a:pPr>
            <a:r>
              <a:rPr lang="en-US" sz="1100" i="1">
                <a:solidFill>
                  <a:srgbClr val="AE8051"/>
                </a:solidFill>
              </a:rPr>
              <a:t>October </a:t>
            </a:r>
            <a:r>
              <a:rPr lang="en-US" sz="1100" b="0" i="1" u="none" strike="noStrike" cap="none">
                <a:solidFill>
                  <a:srgbClr val="AE8051"/>
                </a:solidFill>
                <a:latin typeface="Arial"/>
                <a:ea typeface="Arial"/>
                <a:cs typeface="Arial"/>
                <a:sym typeface="Arial"/>
              </a:rPr>
              <a:t> 202</a:t>
            </a:r>
            <a:r>
              <a:rPr lang="en-US" sz="1100" i="1">
                <a:solidFill>
                  <a:srgbClr val="AE8051"/>
                </a:solidFill>
              </a:rPr>
              <a:t>5</a:t>
            </a:r>
            <a:endParaRPr sz="1400" b="0" i="0" u="none" strike="noStrike" cap="none">
              <a:solidFill>
                <a:srgbClr val="000000"/>
              </a:solidFill>
              <a:latin typeface="Arial"/>
              <a:ea typeface="Arial"/>
              <a:cs typeface="Arial"/>
              <a:sym typeface="Arial"/>
            </a:endParaRPr>
          </a:p>
        </p:txBody>
      </p:sp>
      <p:sp>
        <p:nvSpPr>
          <p:cNvPr id="108" name="Google Shape;108;g2977c958d19_0_145">
            <a:extLst>
              <a:ext uri="{FF2B5EF4-FFF2-40B4-BE49-F238E27FC236}">
                <a16:creationId xmlns:a16="http://schemas.microsoft.com/office/drawing/2014/main" id="{FF01C702-028C-CEC1-519A-62BBE01D3CDE}"/>
              </a:ext>
            </a:extLst>
          </p:cNvPr>
          <p:cNvSpPr txBox="1"/>
          <p:nvPr/>
        </p:nvSpPr>
        <p:spPr>
          <a:xfrm>
            <a:off x="790198" y="378306"/>
            <a:ext cx="10779900" cy="8889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90000"/>
              </a:lnSpc>
              <a:spcBef>
                <a:spcPts val="0"/>
              </a:spcBef>
              <a:spcAft>
                <a:spcPts val="0"/>
              </a:spcAft>
              <a:buClr>
                <a:srgbClr val="EBB02E"/>
              </a:buClr>
              <a:buSzPts val="4000"/>
              <a:buFont typeface="Arial"/>
              <a:buNone/>
              <a:tabLst/>
              <a:defRPr/>
            </a:pPr>
            <a:r>
              <a:rPr kumimoji="0" lang="en-US" sz="3500" b="1" i="0" u="none" strike="noStrike" kern="0" cap="none" spc="0" normalizeH="0" baseline="0" noProof="0" dirty="0">
                <a:ln>
                  <a:noFill/>
                </a:ln>
                <a:solidFill>
                  <a:srgbClr val="EBB02E"/>
                </a:solidFill>
                <a:effectLst/>
                <a:uLnTx/>
                <a:uFillTx/>
                <a:latin typeface="Arial"/>
                <a:ea typeface="Arial"/>
                <a:cs typeface="Arial"/>
                <a:sym typeface="Arial"/>
              </a:rPr>
              <a:t>What is CANoLL</a:t>
            </a:r>
            <a:endParaRPr kumimoji="0" lang="en-US" sz="100" b="0" i="0" u="none" strike="noStrike" kern="0" cap="none" spc="0" normalizeH="0" baseline="0" noProof="0" dirty="0">
              <a:ln>
                <a:noFill/>
              </a:ln>
              <a:solidFill>
                <a:srgbClr val="000000"/>
              </a:solidFill>
              <a:effectLst/>
              <a:uLnTx/>
              <a:uFillTx/>
              <a:latin typeface="Arial"/>
              <a:ea typeface="Arial"/>
              <a:cs typeface="Arial"/>
              <a:sym typeface="Arial"/>
            </a:endParaRPr>
          </a:p>
        </p:txBody>
      </p:sp>
      <p:cxnSp>
        <p:nvCxnSpPr>
          <p:cNvPr id="109" name="Google Shape;109;g2977c958d19_0_145">
            <a:extLst>
              <a:ext uri="{FF2B5EF4-FFF2-40B4-BE49-F238E27FC236}">
                <a16:creationId xmlns:a16="http://schemas.microsoft.com/office/drawing/2014/main" id="{A09E5A6A-49BE-3E2B-4352-C6F6C83A9627}"/>
              </a:ext>
            </a:extLst>
          </p:cNvPr>
          <p:cNvCxnSpPr/>
          <p:nvPr/>
        </p:nvCxnSpPr>
        <p:spPr>
          <a:xfrm>
            <a:off x="0" y="6339250"/>
            <a:ext cx="11430900" cy="0"/>
          </a:xfrm>
          <a:prstGeom prst="straightConnector1">
            <a:avLst/>
          </a:prstGeom>
          <a:noFill/>
          <a:ln w="28575" cap="flat" cmpd="sng">
            <a:solidFill>
              <a:srgbClr val="F2EEE6"/>
            </a:solidFill>
            <a:prstDash val="solid"/>
            <a:miter lim="800000"/>
            <a:headEnd type="none" w="sm" len="sm"/>
            <a:tailEnd type="none" w="sm" len="sm"/>
          </a:ln>
        </p:spPr>
      </p:cxnSp>
      <p:sp>
        <p:nvSpPr>
          <p:cNvPr id="110" name="Google Shape;110;g2977c958d19_0_145">
            <a:extLst>
              <a:ext uri="{FF2B5EF4-FFF2-40B4-BE49-F238E27FC236}">
                <a16:creationId xmlns:a16="http://schemas.microsoft.com/office/drawing/2014/main" id="{A0F0B368-3C63-7EAE-419C-68C771F712DB}"/>
              </a:ext>
            </a:extLst>
          </p:cNvPr>
          <p:cNvSpPr txBox="1"/>
          <p:nvPr/>
        </p:nvSpPr>
        <p:spPr>
          <a:xfrm>
            <a:off x="753873" y="1310993"/>
            <a:ext cx="10779900" cy="2436534"/>
          </a:xfrm>
          <a:prstGeom prst="rect">
            <a:avLst/>
          </a:prstGeom>
          <a:noFill/>
          <a:ln>
            <a:noFill/>
          </a:ln>
        </p:spPr>
        <p:txBody>
          <a:bodyPr spcFirstLastPara="1" wrap="square" lIns="91425" tIns="91425" rIns="91425" bIns="91425" anchor="t" anchorCtr="0">
            <a:spAutoFit/>
          </a:bodyPr>
          <a:lstStyle/>
          <a:p>
            <a:pPr marL="0" marR="0" algn="just">
              <a:lnSpc>
                <a:spcPct val="115000"/>
              </a:lnSpc>
              <a:spcAft>
                <a:spcPts val="1000"/>
              </a:spcAft>
              <a:buNone/>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The Central and Eastern African Network of </a:t>
            </a:r>
            <a:r>
              <a:rPr lang="en-US" sz="2400" dirty="0" err="1">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Agro</a:t>
            </a: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-Ecological Living Laboratories (CANoLL) is a regional platform that connects Agroecology Living Labs (ALLs) to co-create, test, and </a:t>
            </a:r>
            <a:r>
              <a:rPr lang="en-US" sz="2400" dirty="0">
                <a:solidFill>
                  <a:srgbClr val="663300"/>
                </a:solidFill>
                <a:effectLst/>
                <a:latin typeface="Times New Roman" panose="02020603050405020304" pitchFamily="18" charset="0"/>
                <a:ea typeface="MS Mincho" panose="02020609040205080304" pitchFamily="49" charset="-128"/>
                <a:cs typeface="Times New Roman" panose="02020603050405020304" pitchFamily="18" charset="0"/>
              </a:rPr>
              <a:t>share</a:t>
            </a: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 agroecological innovations. It addresses challenges such as food insecurity, biodiversity loss, climate change, and unsustainable farming by promoting ecologically sound practices.</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111" name="Google Shape;111;g2977c958d19_0_145">
            <a:extLst>
              <a:ext uri="{FF2B5EF4-FFF2-40B4-BE49-F238E27FC236}">
                <a16:creationId xmlns:a16="http://schemas.microsoft.com/office/drawing/2014/main" id="{E2111497-0AA3-BAA8-88C1-81BA4A58C06C}"/>
              </a:ext>
            </a:extLst>
          </p:cNvPr>
          <p:cNvSpPr txBox="1"/>
          <p:nvPr/>
        </p:nvSpPr>
        <p:spPr>
          <a:xfrm>
            <a:off x="650998" y="3639215"/>
            <a:ext cx="11058300" cy="8889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EBB02E"/>
              </a:buClr>
              <a:buSzPts val="4000"/>
              <a:buFont typeface="Arial"/>
              <a:buNone/>
            </a:pPr>
            <a:r>
              <a:rPr lang="en-US" sz="3500" b="1" i="0" u="none" strike="noStrike" cap="none" dirty="0">
                <a:solidFill>
                  <a:srgbClr val="EBB02E"/>
                </a:solidFill>
                <a:latin typeface="Arial"/>
                <a:ea typeface="Arial"/>
                <a:cs typeface="Arial"/>
                <a:sym typeface="Arial"/>
              </a:rPr>
              <a:t>Goal</a:t>
            </a:r>
            <a:endParaRPr sz="100" b="0" i="0" u="none" strike="noStrike" cap="none" dirty="0">
              <a:solidFill>
                <a:schemeClr val="dk1"/>
              </a:solidFill>
              <a:latin typeface="Arial"/>
              <a:ea typeface="Arial"/>
              <a:cs typeface="Arial"/>
              <a:sym typeface="Arial"/>
            </a:endParaRPr>
          </a:p>
        </p:txBody>
      </p:sp>
      <p:pic>
        <p:nvPicPr>
          <p:cNvPr id="114" name="Google Shape;114;g2977c958d19_0_145">
            <a:extLst>
              <a:ext uri="{FF2B5EF4-FFF2-40B4-BE49-F238E27FC236}">
                <a16:creationId xmlns:a16="http://schemas.microsoft.com/office/drawing/2014/main" id="{BCA9F463-784F-17B2-F39C-4AD4F4CBE942}"/>
              </a:ext>
            </a:extLst>
          </p:cNvPr>
          <p:cNvPicPr preferRelativeResize="0"/>
          <p:nvPr/>
        </p:nvPicPr>
        <p:blipFill rotWithShape="1">
          <a:blip r:embed="rId4">
            <a:alphaModFix/>
          </a:blip>
          <a:srcRect t="6869" b="11444"/>
          <a:stretch/>
        </p:blipFill>
        <p:spPr>
          <a:xfrm>
            <a:off x="10724718" y="0"/>
            <a:ext cx="1467279" cy="1198525"/>
          </a:xfrm>
          <a:prstGeom prst="rect">
            <a:avLst/>
          </a:prstGeom>
          <a:noFill/>
          <a:ln>
            <a:noFill/>
          </a:ln>
        </p:spPr>
      </p:pic>
      <p:sp>
        <p:nvSpPr>
          <p:cNvPr id="3" name="TextBox 2">
            <a:extLst>
              <a:ext uri="{FF2B5EF4-FFF2-40B4-BE49-F238E27FC236}">
                <a16:creationId xmlns:a16="http://schemas.microsoft.com/office/drawing/2014/main" id="{B5F4CE07-AD8C-6F01-C4B2-F17D915FE1B6}"/>
              </a:ext>
            </a:extLst>
          </p:cNvPr>
          <p:cNvSpPr txBox="1"/>
          <p:nvPr/>
        </p:nvSpPr>
        <p:spPr>
          <a:xfrm>
            <a:off x="790198" y="4347090"/>
            <a:ext cx="10284542" cy="1580241"/>
          </a:xfrm>
          <a:prstGeom prst="rect">
            <a:avLst/>
          </a:prstGeom>
          <a:noFill/>
        </p:spPr>
        <p:txBody>
          <a:bodyPr wrap="square">
            <a:spAutoFit/>
          </a:bodyPr>
          <a:lstStyle/>
          <a:p>
            <a:pPr marL="0" marR="0">
              <a:lnSpc>
                <a:spcPct val="115000"/>
              </a:lnSpc>
              <a:spcBef>
                <a:spcPts val="2400"/>
              </a:spcBef>
              <a:buNone/>
            </a:pPr>
            <a:endParaRPr lang="en-US" sz="1400" b="1" kern="0" dirty="0">
              <a:solidFill>
                <a:srgbClr val="365F91"/>
              </a:solidFill>
              <a:effectLst/>
              <a:latin typeface="Calibri" panose="020F0502020204030204" pitchFamily="34" charset="0"/>
              <a:ea typeface="MS Gothic" panose="020B0609070205080204" pitchFamily="49" charset="-128"/>
              <a:cs typeface="Times New Roman" panose="02020603050405020304" pitchFamily="18" charset="0"/>
            </a:endParaRPr>
          </a:p>
          <a:p>
            <a:pPr marL="0" marR="0">
              <a:lnSpc>
                <a:spcPct val="115000"/>
              </a:lnSpc>
              <a:spcAft>
                <a:spcPts val="1000"/>
              </a:spcAft>
              <a:buNone/>
            </a:pPr>
            <a:r>
              <a:rPr lang="en-US" sz="2400" dirty="0">
                <a:solidFill>
                  <a:srgbClr val="663300"/>
                </a:solidFill>
                <a:effectLst/>
                <a:latin typeface="Times New Roman" panose="02020603050405020304" pitchFamily="18" charset="0"/>
                <a:ea typeface="MS Mincho" panose="02020609040205080304" pitchFamily="49" charset="-128"/>
                <a:cs typeface="Times New Roman" panose="02020603050405020304" pitchFamily="18" charset="0"/>
              </a:rPr>
              <a:t>To strengthen collaboration, foster knowledge exchange, empower communities to adopt sustainable solutions, and ensure the long-term sustainability of Agroecology Living Labs beyond individual projects.</a:t>
            </a:r>
            <a:endParaRPr lang="en-US" sz="2400" dirty="0">
              <a:effectLst/>
              <a:latin typeface="Times New Roman" panose="020206030504050203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320543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g2977c958d19_0_145"/>
          <p:cNvPicPr preferRelativeResize="0"/>
          <p:nvPr/>
        </p:nvPicPr>
        <p:blipFill rotWithShape="1">
          <a:blip r:embed="rId3">
            <a:alphaModFix/>
          </a:blip>
          <a:srcRect/>
          <a:stretch/>
        </p:blipFill>
        <p:spPr>
          <a:xfrm>
            <a:off x="6983401" y="6339254"/>
            <a:ext cx="866330" cy="452700"/>
          </a:xfrm>
          <a:prstGeom prst="rect">
            <a:avLst/>
          </a:prstGeom>
          <a:noFill/>
          <a:ln>
            <a:noFill/>
          </a:ln>
        </p:spPr>
      </p:pic>
      <p:sp>
        <p:nvSpPr>
          <p:cNvPr id="105" name="Google Shape;105;g2977c958d19_0_145"/>
          <p:cNvSpPr txBox="1">
            <a:spLocks noGrp="1"/>
          </p:cNvSpPr>
          <p:nvPr>
            <p:ph type="sldNum" idx="12"/>
          </p:nvPr>
        </p:nvSpPr>
        <p:spPr>
          <a:xfrm>
            <a:off x="10198358" y="6476612"/>
            <a:ext cx="698100" cy="2388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106" name="Google Shape;106;g2977c958d19_0_145"/>
          <p:cNvSpPr txBox="1"/>
          <p:nvPr/>
        </p:nvSpPr>
        <p:spPr>
          <a:xfrm>
            <a:off x="3753295" y="6419462"/>
            <a:ext cx="37467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AE8051"/>
              </a:buClr>
              <a:buSzPts val="1200"/>
              <a:buFont typeface="Arial"/>
              <a:buNone/>
            </a:pPr>
            <a:r>
              <a:rPr lang="en-US" sz="1200" b="0" i="0" u="none" strike="noStrike" cap="none">
                <a:solidFill>
                  <a:srgbClr val="AE8051"/>
                </a:solidFill>
                <a:latin typeface="Arial"/>
                <a:ea typeface="Arial"/>
                <a:cs typeface="Arial"/>
                <a:sym typeface="Arial"/>
              </a:rPr>
              <a:t>CANALLS | First Co-creation Cycle</a:t>
            </a:r>
            <a:endParaRPr sz="1200" b="0" i="0" u="none" strike="noStrike" cap="none">
              <a:solidFill>
                <a:srgbClr val="AE8051"/>
              </a:solidFill>
              <a:latin typeface="Arial"/>
              <a:ea typeface="Arial"/>
              <a:cs typeface="Arial"/>
              <a:sym typeface="Arial"/>
            </a:endParaRPr>
          </a:p>
        </p:txBody>
      </p:sp>
      <p:sp>
        <p:nvSpPr>
          <p:cNvPr id="107" name="Google Shape;107;g2977c958d19_0_145"/>
          <p:cNvSpPr txBox="1"/>
          <p:nvPr/>
        </p:nvSpPr>
        <p:spPr>
          <a:xfrm>
            <a:off x="753873" y="6457563"/>
            <a:ext cx="16119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AE8051"/>
              </a:buClr>
              <a:buSzPts val="1100"/>
              <a:buFont typeface="Arial"/>
              <a:buNone/>
            </a:pPr>
            <a:r>
              <a:rPr lang="en-US" sz="1100" i="1">
                <a:solidFill>
                  <a:srgbClr val="AE8051"/>
                </a:solidFill>
              </a:rPr>
              <a:t>October </a:t>
            </a:r>
            <a:r>
              <a:rPr lang="en-US" sz="1100" b="0" i="1" u="none" strike="noStrike" cap="none">
                <a:solidFill>
                  <a:srgbClr val="AE8051"/>
                </a:solidFill>
                <a:latin typeface="Arial"/>
                <a:ea typeface="Arial"/>
                <a:cs typeface="Arial"/>
                <a:sym typeface="Arial"/>
              </a:rPr>
              <a:t> 202</a:t>
            </a:r>
            <a:r>
              <a:rPr lang="en-US" sz="1100" i="1">
                <a:solidFill>
                  <a:srgbClr val="AE8051"/>
                </a:solidFill>
              </a:rPr>
              <a:t>5</a:t>
            </a:r>
            <a:endParaRPr sz="1400" b="0" i="0" u="none" strike="noStrike" cap="none">
              <a:solidFill>
                <a:srgbClr val="000000"/>
              </a:solidFill>
              <a:latin typeface="Arial"/>
              <a:ea typeface="Arial"/>
              <a:cs typeface="Arial"/>
              <a:sym typeface="Arial"/>
            </a:endParaRPr>
          </a:p>
        </p:txBody>
      </p:sp>
      <p:sp>
        <p:nvSpPr>
          <p:cNvPr id="108" name="Google Shape;108;g2977c958d19_0_145"/>
          <p:cNvSpPr txBox="1"/>
          <p:nvPr/>
        </p:nvSpPr>
        <p:spPr>
          <a:xfrm>
            <a:off x="552676" y="138837"/>
            <a:ext cx="10779900" cy="888900"/>
          </a:xfrm>
          <a:prstGeom prst="rect">
            <a:avLst/>
          </a:prstGeom>
          <a:noFill/>
          <a:ln>
            <a:noFill/>
          </a:ln>
        </p:spPr>
        <p:txBody>
          <a:bodyPr spcFirstLastPara="1" wrap="square" lIns="91425" tIns="45700" rIns="91425" bIns="45700" anchor="ctr" anchorCtr="0">
            <a:normAutofit fontScale="92500" lnSpcReduction="20000"/>
          </a:bodyPr>
          <a:lstStyle/>
          <a:p>
            <a:pPr marL="0" marR="0">
              <a:lnSpc>
                <a:spcPct val="115000"/>
              </a:lnSpc>
              <a:spcBef>
                <a:spcPts val="2400"/>
              </a:spcBef>
              <a:buNone/>
            </a:pPr>
            <a:r>
              <a:rPr lang="en-US" sz="3500" b="1" i="0" u="none" strike="noStrike" cap="none" dirty="0">
                <a:solidFill>
                  <a:srgbClr val="EBB02E"/>
                </a:solidFill>
                <a:latin typeface="Arial"/>
                <a:ea typeface="Arial"/>
                <a:cs typeface="Arial"/>
                <a:sym typeface="Arial"/>
              </a:rPr>
              <a:t>Objectives of CANoLL</a:t>
            </a:r>
            <a:endParaRPr sz="3500" b="0" i="0" u="none" strike="noStrike" cap="none" dirty="0">
              <a:solidFill>
                <a:srgbClr val="000000"/>
              </a:solidFill>
              <a:latin typeface="Arial"/>
              <a:ea typeface="Arial"/>
              <a:cs typeface="Arial"/>
              <a:sym typeface="Arial"/>
            </a:endParaRPr>
          </a:p>
        </p:txBody>
      </p:sp>
      <p:cxnSp>
        <p:nvCxnSpPr>
          <p:cNvPr id="109" name="Google Shape;109;g2977c958d19_0_145"/>
          <p:cNvCxnSpPr/>
          <p:nvPr/>
        </p:nvCxnSpPr>
        <p:spPr>
          <a:xfrm>
            <a:off x="0" y="6339250"/>
            <a:ext cx="11430900" cy="0"/>
          </a:xfrm>
          <a:prstGeom prst="straightConnector1">
            <a:avLst/>
          </a:prstGeom>
          <a:noFill/>
          <a:ln w="28575" cap="flat" cmpd="sng">
            <a:solidFill>
              <a:srgbClr val="F2EEE6"/>
            </a:solidFill>
            <a:prstDash val="solid"/>
            <a:miter lim="800000"/>
            <a:headEnd type="none" w="sm" len="sm"/>
            <a:tailEnd type="none" w="sm" len="sm"/>
          </a:ln>
        </p:spPr>
      </p:cxnSp>
      <p:sp>
        <p:nvSpPr>
          <p:cNvPr id="110" name="Google Shape;110;g2977c958d19_0_145"/>
          <p:cNvSpPr txBox="1"/>
          <p:nvPr/>
        </p:nvSpPr>
        <p:spPr>
          <a:xfrm>
            <a:off x="921023" y="1089738"/>
            <a:ext cx="9084300" cy="2011803"/>
          </a:xfrm>
          <a:prstGeom prst="rect">
            <a:avLst/>
          </a:prstGeom>
          <a:noFill/>
          <a:ln>
            <a:noFill/>
          </a:ln>
        </p:spPr>
        <p:txBody>
          <a:bodyPr spcFirstLastPara="1" wrap="square" lIns="91425" tIns="91425" rIns="91425" bIns="91425" anchor="t" anchorCtr="0">
            <a:spAutoFit/>
          </a:bodyPr>
          <a:lstStyle/>
          <a:p>
            <a:pPr marL="342900" marR="0" lvl="0" indent="-342900">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Link and coordinate Agroecology Living Labs (ALLs).</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Facilitate knowledge sharing and training.</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Enhance </a:t>
            </a:r>
            <a:r>
              <a:rPr lang="en-US" sz="2400" dirty="0">
                <a:solidFill>
                  <a:srgbClr val="663300"/>
                </a:solidFill>
                <a:effectLst/>
                <a:latin typeface="Times New Roman" panose="02020603050405020304" pitchFamily="18" charset="0"/>
                <a:ea typeface="MS Mincho" panose="02020609040205080304" pitchFamily="49" charset="-128"/>
                <a:cs typeface="Times New Roman" panose="02020603050405020304" pitchFamily="18" charset="0"/>
              </a:rPr>
              <a:t>agroecological</a:t>
            </a: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 research and innovation.</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spcAft>
                <a:spcPts val="1000"/>
              </a:spcAft>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Build and improve resilience, sustainability, and productivity.</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111" name="Google Shape;111;g2977c958d19_0_145"/>
          <p:cNvSpPr txBox="1"/>
          <p:nvPr/>
        </p:nvSpPr>
        <p:spPr>
          <a:xfrm>
            <a:off x="753873" y="3197133"/>
            <a:ext cx="11058300" cy="8889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EBB02E"/>
              </a:buClr>
              <a:buSzPts val="4000"/>
              <a:buFont typeface="Arial"/>
              <a:buNone/>
            </a:pPr>
            <a:r>
              <a:rPr lang="en-US" sz="3500" b="1" i="0" u="none" strike="noStrike" cap="none" dirty="0">
                <a:solidFill>
                  <a:srgbClr val="EBB02E"/>
                </a:solidFill>
                <a:latin typeface="Arial"/>
                <a:ea typeface="Arial"/>
                <a:cs typeface="Arial"/>
                <a:sym typeface="Arial"/>
              </a:rPr>
              <a:t>Governance and operations</a:t>
            </a:r>
            <a:endParaRPr sz="100" b="0" i="0" u="none" strike="noStrike" cap="none" dirty="0">
              <a:solidFill>
                <a:schemeClr val="dk1"/>
              </a:solidFill>
              <a:latin typeface="Arial"/>
              <a:ea typeface="Arial"/>
              <a:cs typeface="Arial"/>
              <a:sym typeface="Arial"/>
            </a:endParaRPr>
          </a:p>
        </p:txBody>
      </p:sp>
      <p:pic>
        <p:nvPicPr>
          <p:cNvPr id="114" name="Google Shape;114;g2977c958d19_0_145"/>
          <p:cNvPicPr preferRelativeResize="0"/>
          <p:nvPr/>
        </p:nvPicPr>
        <p:blipFill rotWithShape="1">
          <a:blip r:embed="rId4">
            <a:alphaModFix/>
          </a:blip>
          <a:srcRect t="6869" b="11444"/>
          <a:stretch/>
        </p:blipFill>
        <p:spPr>
          <a:xfrm>
            <a:off x="10724718" y="0"/>
            <a:ext cx="1467279" cy="1198525"/>
          </a:xfrm>
          <a:prstGeom prst="rect">
            <a:avLst/>
          </a:prstGeom>
          <a:noFill/>
          <a:ln>
            <a:noFill/>
          </a:ln>
        </p:spPr>
      </p:pic>
      <p:sp>
        <p:nvSpPr>
          <p:cNvPr id="3" name="TextBox 2">
            <a:extLst>
              <a:ext uri="{FF2B5EF4-FFF2-40B4-BE49-F238E27FC236}">
                <a16:creationId xmlns:a16="http://schemas.microsoft.com/office/drawing/2014/main" id="{8746B45F-8FBB-FDEE-19C4-BE1481D9D0B1}"/>
              </a:ext>
            </a:extLst>
          </p:cNvPr>
          <p:cNvSpPr txBox="1"/>
          <p:nvPr/>
        </p:nvSpPr>
        <p:spPr>
          <a:xfrm>
            <a:off x="753873" y="4204345"/>
            <a:ext cx="10142585" cy="1757212"/>
          </a:xfrm>
          <a:prstGeom prst="rect">
            <a:avLst/>
          </a:prstGeom>
          <a:noFill/>
        </p:spPr>
        <p:txBody>
          <a:bodyPr wrap="square">
            <a:spAutoFit/>
          </a:bodyPr>
          <a:lstStyle/>
          <a:p>
            <a:pPr marL="342900" marR="0" lvl="0" indent="-342900">
              <a:lnSpc>
                <a:spcPct val="115000"/>
              </a:lnSpc>
              <a:buFont typeface="Symbol" panose="05050102010706020507" pitchFamily="18" charset="2"/>
              <a:buChar char=""/>
              <a:tabLst>
                <a:tab pos="228600" algn="l"/>
              </a:tabLst>
            </a:pPr>
            <a:r>
              <a:rPr lang="en-US" sz="2400" dirty="0">
                <a:solidFill>
                  <a:srgbClr val="663300"/>
                </a:solidFill>
                <a:effectLst/>
                <a:latin typeface="Times New Roman" panose="02020603050405020304" pitchFamily="18" charset="0"/>
                <a:ea typeface="MS Mincho" panose="02020609040205080304" pitchFamily="49" charset="-128"/>
                <a:cs typeface="Times New Roman" panose="02020603050405020304" pitchFamily="18" charset="0"/>
              </a:rPr>
              <a:t>General Coordinator: Oversees daily operations.</a:t>
            </a:r>
            <a:endParaRPr lang="en-US" sz="24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342900" marR="0" lvl="0" indent="-342900">
              <a:lnSpc>
                <a:spcPct val="115000"/>
              </a:lnSpc>
              <a:buFont typeface="Symbol" panose="05050102010706020507" pitchFamily="18" charset="2"/>
              <a:buChar char=""/>
              <a:tabLst>
                <a:tab pos="228600" algn="l"/>
              </a:tabLst>
            </a:pPr>
            <a:r>
              <a:rPr lang="en-US" sz="2400" dirty="0">
                <a:solidFill>
                  <a:srgbClr val="663300"/>
                </a:solidFill>
                <a:effectLst/>
                <a:latin typeface="Times New Roman" panose="02020603050405020304" pitchFamily="18" charset="0"/>
                <a:ea typeface="MS Mincho" panose="02020609040205080304" pitchFamily="49" charset="-128"/>
                <a:cs typeface="Times New Roman" panose="02020603050405020304" pitchFamily="18" charset="0"/>
              </a:rPr>
              <a:t>CANoLL Board: Provides strategic direction and oversight.</a:t>
            </a:r>
            <a:endParaRPr lang="en-US" sz="24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342900" marR="0" lvl="0" indent="-342900">
              <a:lnSpc>
                <a:spcPct val="115000"/>
              </a:lnSpc>
              <a:spcAft>
                <a:spcPts val="1000"/>
              </a:spcAft>
              <a:buFont typeface="Symbol" panose="05050102010706020507" pitchFamily="18" charset="2"/>
              <a:buChar char=""/>
              <a:tabLst>
                <a:tab pos="228600" algn="l"/>
              </a:tabLst>
            </a:pPr>
            <a:r>
              <a:rPr lang="en-US" sz="2400" dirty="0">
                <a:solidFill>
                  <a:srgbClr val="663300"/>
                </a:solidFill>
                <a:effectLst/>
                <a:latin typeface="Times New Roman" panose="02020603050405020304" pitchFamily="18" charset="0"/>
                <a:ea typeface="MS Mincho" panose="02020609040205080304" pitchFamily="49" charset="-128"/>
                <a:cs typeface="Times New Roman" panose="02020603050405020304" pitchFamily="18" charset="0"/>
              </a:rPr>
              <a:t>Steering Committee: Composed of technical experts, offering guidance while ensuring inclusivity, transparency, and collaboration.</a:t>
            </a:r>
            <a:endParaRPr lang="en-US" sz="2400" dirty="0">
              <a:effectLst/>
              <a:latin typeface="Times New Roman" panose="02020603050405020304" pitchFamily="18" charset="0"/>
              <a:ea typeface="MS Mincho" panose="02020609040205080304" pitchFamily="49" charset="-128"/>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49C267EE-A4AF-602E-0C04-17E3267B2510}"/>
            </a:ext>
          </a:extLst>
        </p:cNvPr>
        <p:cNvGrpSpPr/>
        <p:nvPr/>
      </p:nvGrpSpPr>
      <p:grpSpPr>
        <a:xfrm>
          <a:off x="0" y="0"/>
          <a:ext cx="0" cy="0"/>
          <a:chOff x="0" y="0"/>
          <a:chExt cx="0" cy="0"/>
        </a:xfrm>
      </p:grpSpPr>
      <p:pic>
        <p:nvPicPr>
          <p:cNvPr id="104" name="Google Shape;104;g2977c958d19_0_145">
            <a:extLst>
              <a:ext uri="{FF2B5EF4-FFF2-40B4-BE49-F238E27FC236}">
                <a16:creationId xmlns:a16="http://schemas.microsoft.com/office/drawing/2014/main" id="{24E614A6-9026-BB6E-1BC5-31AEC452DFA4}"/>
              </a:ext>
            </a:extLst>
          </p:cNvPr>
          <p:cNvPicPr preferRelativeResize="0"/>
          <p:nvPr/>
        </p:nvPicPr>
        <p:blipFill rotWithShape="1">
          <a:blip r:embed="rId3">
            <a:alphaModFix/>
          </a:blip>
          <a:srcRect/>
          <a:stretch/>
        </p:blipFill>
        <p:spPr>
          <a:xfrm>
            <a:off x="6983401" y="6339254"/>
            <a:ext cx="866330" cy="452700"/>
          </a:xfrm>
          <a:prstGeom prst="rect">
            <a:avLst/>
          </a:prstGeom>
          <a:noFill/>
          <a:ln>
            <a:noFill/>
          </a:ln>
        </p:spPr>
      </p:pic>
      <p:sp>
        <p:nvSpPr>
          <p:cNvPr id="105" name="Google Shape;105;g2977c958d19_0_145">
            <a:extLst>
              <a:ext uri="{FF2B5EF4-FFF2-40B4-BE49-F238E27FC236}">
                <a16:creationId xmlns:a16="http://schemas.microsoft.com/office/drawing/2014/main" id="{411B0F4C-1B04-743C-CD20-85D28061BA5A}"/>
              </a:ext>
            </a:extLst>
          </p:cNvPr>
          <p:cNvSpPr txBox="1">
            <a:spLocks noGrp="1"/>
          </p:cNvSpPr>
          <p:nvPr>
            <p:ph type="sldNum" idx="12"/>
          </p:nvPr>
        </p:nvSpPr>
        <p:spPr>
          <a:xfrm>
            <a:off x="10198358" y="6476612"/>
            <a:ext cx="698100" cy="2388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106" name="Google Shape;106;g2977c958d19_0_145">
            <a:extLst>
              <a:ext uri="{FF2B5EF4-FFF2-40B4-BE49-F238E27FC236}">
                <a16:creationId xmlns:a16="http://schemas.microsoft.com/office/drawing/2014/main" id="{0D87A036-76D0-2213-98DF-BE27A43BE800}"/>
              </a:ext>
            </a:extLst>
          </p:cNvPr>
          <p:cNvSpPr txBox="1"/>
          <p:nvPr/>
        </p:nvSpPr>
        <p:spPr>
          <a:xfrm>
            <a:off x="3753295" y="6419462"/>
            <a:ext cx="37467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AE8051"/>
              </a:buClr>
              <a:buSzPts val="1200"/>
              <a:buFont typeface="Arial"/>
              <a:buNone/>
            </a:pPr>
            <a:r>
              <a:rPr lang="en-US" sz="1200" b="0" i="0" u="none" strike="noStrike" cap="none">
                <a:solidFill>
                  <a:srgbClr val="AE8051"/>
                </a:solidFill>
                <a:latin typeface="Arial"/>
                <a:ea typeface="Arial"/>
                <a:cs typeface="Arial"/>
                <a:sym typeface="Arial"/>
              </a:rPr>
              <a:t>CANALLS | First Co-creation Cycle</a:t>
            </a:r>
            <a:endParaRPr sz="1200" b="0" i="0" u="none" strike="noStrike" cap="none">
              <a:solidFill>
                <a:srgbClr val="AE8051"/>
              </a:solidFill>
              <a:latin typeface="Arial"/>
              <a:ea typeface="Arial"/>
              <a:cs typeface="Arial"/>
              <a:sym typeface="Arial"/>
            </a:endParaRPr>
          </a:p>
        </p:txBody>
      </p:sp>
      <p:sp>
        <p:nvSpPr>
          <p:cNvPr id="107" name="Google Shape;107;g2977c958d19_0_145">
            <a:extLst>
              <a:ext uri="{FF2B5EF4-FFF2-40B4-BE49-F238E27FC236}">
                <a16:creationId xmlns:a16="http://schemas.microsoft.com/office/drawing/2014/main" id="{6A00DD45-22F4-DB24-4D50-F5624CC29532}"/>
              </a:ext>
            </a:extLst>
          </p:cNvPr>
          <p:cNvSpPr txBox="1"/>
          <p:nvPr/>
        </p:nvSpPr>
        <p:spPr>
          <a:xfrm>
            <a:off x="753873" y="6457563"/>
            <a:ext cx="16119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AE8051"/>
              </a:buClr>
              <a:buSzPts val="1100"/>
              <a:buFont typeface="Arial"/>
              <a:buNone/>
            </a:pPr>
            <a:r>
              <a:rPr lang="en-US" sz="1100" i="1">
                <a:solidFill>
                  <a:srgbClr val="AE8051"/>
                </a:solidFill>
              </a:rPr>
              <a:t>October </a:t>
            </a:r>
            <a:r>
              <a:rPr lang="en-US" sz="1100" b="0" i="1" u="none" strike="noStrike" cap="none">
                <a:solidFill>
                  <a:srgbClr val="AE8051"/>
                </a:solidFill>
                <a:latin typeface="Arial"/>
                <a:ea typeface="Arial"/>
                <a:cs typeface="Arial"/>
                <a:sym typeface="Arial"/>
              </a:rPr>
              <a:t> 202</a:t>
            </a:r>
            <a:r>
              <a:rPr lang="en-US" sz="1100" i="1">
                <a:solidFill>
                  <a:srgbClr val="AE8051"/>
                </a:solidFill>
              </a:rPr>
              <a:t>5</a:t>
            </a:r>
            <a:endParaRPr sz="1400" b="0" i="0" u="none" strike="noStrike" cap="none">
              <a:solidFill>
                <a:srgbClr val="000000"/>
              </a:solidFill>
              <a:latin typeface="Arial"/>
              <a:ea typeface="Arial"/>
              <a:cs typeface="Arial"/>
              <a:sym typeface="Arial"/>
            </a:endParaRPr>
          </a:p>
        </p:txBody>
      </p:sp>
      <p:sp>
        <p:nvSpPr>
          <p:cNvPr id="108" name="Google Shape;108;g2977c958d19_0_145">
            <a:extLst>
              <a:ext uri="{FF2B5EF4-FFF2-40B4-BE49-F238E27FC236}">
                <a16:creationId xmlns:a16="http://schemas.microsoft.com/office/drawing/2014/main" id="{FF092D69-D6EC-5CE0-3DDC-EE45EC131F10}"/>
              </a:ext>
            </a:extLst>
          </p:cNvPr>
          <p:cNvSpPr txBox="1"/>
          <p:nvPr/>
        </p:nvSpPr>
        <p:spPr>
          <a:xfrm>
            <a:off x="552676" y="138837"/>
            <a:ext cx="10779900" cy="888900"/>
          </a:xfrm>
          <a:prstGeom prst="rect">
            <a:avLst/>
          </a:prstGeom>
          <a:noFill/>
          <a:ln>
            <a:noFill/>
          </a:ln>
        </p:spPr>
        <p:txBody>
          <a:bodyPr spcFirstLastPara="1" wrap="square" lIns="91425" tIns="45700" rIns="91425" bIns="45700" anchor="ctr" anchorCtr="0">
            <a:normAutofit fontScale="92500" lnSpcReduction="20000"/>
          </a:bodyPr>
          <a:lstStyle/>
          <a:p>
            <a:pPr marL="0" marR="0">
              <a:lnSpc>
                <a:spcPct val="115000"/>
              </a:lnSpc>
              <a:spcBef>
                <a:spcPts val="2400"/>
              </a:spcBef>
              <a:buNone/>
            </a:pPr>
            <a:r>
              <a:rPr lang="en-US" sz="3500" b="1" i="0" u="none" strike="noStrike" cap="none" dirty="0">
                <a:solidFill>
                  <a:srgbClr val="EBB02E"/>
                </a:solidFill>
                <a:latin typeface="Arial"/>
                <a:ea typeface="Arial"/>
                <a:cs typeface="Arial"/>
                <a:sym typeface="Arial"/>
              </a:rPr>
              <a:t>Key projects…..</a:t>
            </a:r>
            <a:endParaRPr sz="3500" b="0" i="0" u="none" strike="noStrike" cap="none" dirty="0">
              <a:solidFill>
                <a:srgbClr val="000000"/>
              </a:solidFill>
              <a:latin typeface="Arial"/>
              <a:ea typeface="Arial"/>
              <a:cs typeface="Arial"/>
              <a:sym typeface="Arial"/>
            </a:endParaRPr>
          </a:p>
        </p:txBody>
      </p:sp>
      <p:cxnSp>
        <p:nvCxnSpPr>
          <p:cNvPr id="109" name="Google Shape;109;g2977c958d19_0_145">
            <a:extLst>
              <a:ext uri="{FF2B5EF4-FFF2-40B4-BE49-F238E27FC236}">
                <a16:creationId xmlns:a16="http://schemas.microsoft.com/office/drawing/2014/main" id="{20D019C8-FCBC-C0D8-211F-8DAAB3218189}"/>
              </a:ext>
            </a:extLst>
          </p:cNvPr>
          <p:cNvCxnSpPr/>
          <p:nvPr/>
        </p:nvCxnSpPr>
        <p:spPr>
          <a:xfrm>
            <a:off x="0" y="6339250"/>
            <a:ext cx="11430900" cy="0"/>
          </a:xfrm>
          <a:prstGeom prst="straightConnector1">
            <a:avLst/>
          </a:prstGeom>
          <a:noFill/>
          <a:ln w="28575" cap="flat" cmpd="sng">
            <a:solidFill>
              <a:srgbClr val="F2EEE6"/>
            </a:solidFill>
            <a:prstDash val="solid"/>
            <a:miter lim="800000"/>
            <a:headEnd type="none" w="sm" len="sm"/>
            <a:tailEnd type="none" w="sm" len="sm"/>
          </a:ln>
        </p:spPr>
      </p:cxnSp>
      <p:sp>
        <p:nvSpPr>
          <p:cNvPr id="110" name="Google Shape;110;g2977c958d19_0_145">
            <a:extLst>
              <a:ext uri="{FF2B5EF4-FFF2-40B4-BE49-F238E27FC236}">
                <a16:creationId xmlns:a16="http://schemas.microsoft.com/office/drawing/2014/main" id="{9D91A5D7-9B8C-135E-97CE-EBBD6F410BF4}"/>
              </a:ext>
            </a:extLst>
          </p:cNvPr>
          <p:cNvSpPr txBox="1"/>
          <p:nvPr/>
        </p:nvSpPr>
        <p:spPr>
          <a:xfrm>
            <a:off x="753873" y="1084979"/>
            <a:ext cx="9084300" cy="2436534"/>
          </a:xfrm>
          <a:prstGeom prst="rect">
            <a:avLst/>
          </a:prstGeom>
          <a:noFill/>
          <a:ln>
            <a:noFill/>
          </a:ln>
        </p:spPr>
        <p:txBody>
          <a:bodyPr spcFirstLastPara="1" wrap="square" lIns="91425" tIns="91425" rIns="91425" bIns="91425" anchor="t" anchorCtr="0">
            <a:spAutoFit/>
          </a:bodyPr>
          <a:lstStyle/>
          <a:p>
            <a:pPr marL="342900" marR="0" lvl="0" indent="-342900" algn="just">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CANALLS: Driving agroecological transitions in the humid tropics (Cameroon, Burundi, Rwanda, DRC).</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gn="just">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GALILEO: Agroforestry innovations for resilience, adaptation, and biodiversity.</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gn="just">
              <a:lnSpc>
                <a:spcPct val="115000"/>
              </a:lnSpc>
              <a:spcAft>
                <a:spcPts val="1000"/>
              </a:spcAft>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LVAD: Sustainable intensification of food crops (Cameroon).</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111" name="Google Shape;111;g2977c958d19_0_145">
            <a:extLst>
              <a:ext uri="{FF2B5EF4-FFF2-40B4-BE49-F238E27FC236}">
                <a16:creationId xmlns:a16="http://schemas.microsoft.com/office/drawing/2014/main" id="{7A05915B-110C-9282-04A7-7AC59B446F3F}"/>
              </a:ext>
            </a:extLst>
          </p:cNvPr>
          <p:cNvSpPr txBox="1"/>
          <p:nvPr/>
        </p:nvSpPr>
        <p:spPr>
          <a:xfrm>
            <a:off x="635886" y="3324437"/>
            <a:ext cx="11058300" cy="8889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EBB02E"/>
              </a:buClr>
              <a:buSzPts val="4000"/>
              <a:buFont typeface="Arial"/>
              <a:buNone/>
            </a:pPr>
            <a:r>
              <a:rPr lang="en-US" sz="3500" b="1" i="0" u="none" strike="noStrike" cap="none" dirty="0">
                <a:solidFill>
                  <a:srgbClr val="EBB02E"/>
                </a:solidFill>
                <a:latin typeface="Arial"/>
                <a:ea typeface="Arial"/>
                <a:cs typeface="Arial"/>
                <a:sym typeface="Arial"/>
              </a:rPr>
              <a:t>Membership criteria</a:t>
            </a:r>
            <a:endParaRPr sz="100" b="0" i="0" u="none" strike="noStrike" cap="none" dirty="0">
              <a:solidFill>
                <a:schemeClr val="dk1"/>
              </a:solidFill>
              <a:latin typeface="Arial"/>
              <a:ea typeface="Arial"/>
              <a:cs typeface="Arial"/>
              <a:sym typeface="Arial"/>
            </a:endParaRPr>
          </a:p>
        </p:txBody>
      </p:sp>
      <p:pic>
        <p:nvPicPr>
          <p:cNvPr id="114" name="Google Shape;114;g2977c958d19_0_145">
            <a:extLst>
              <a:ext uri="{FF2B5EF4-FFF2-40B4-BE49-F238E27FC236}">
                <a16:creationId xmlns:a16="http://schemas.microsoft.com/office/drawing/2014/main" id="{45A04905-656E-2505-E2F0-6C7A16ABEFF3}"/>
              </a:ext>
            </a:extLst>
          </p:cNvPr>
          <p:cNvPicPr preferRelativeResize="0"/>
          <p:nvPr/>
        </p:nvPicPr>
        <p:blipFill rotWithShape="1">
          <a:blip r:embed="rId4">
            <a:alphaModFix/>
          </a:blip>
          <a:srcRect t="6869" b="11444"/>
          <a:stretch/>
        </p:blipFill>
        <p:spPr>
          <a:xfrm>
            <a:off x="10724718" y="0"/>
            <a:ext cx="1467279" cy="1198525"/>
          </a:xfrm>
          <a:prstGeom prst="rect">
            <a:avLst/>
          </a:prstGeom>
          <a:noFill/>
          <a:ln>
            <a:noFill/>
          </a:ln>
        </p:spPr>
      </p:pic>
      <p:sp>
        <p:nvSpPr>
          <p:cNvPr id="3" name="TextBox 2">
            <a:extLst>
              <a:ext uri="{FF2B5EF4-FFF2-40B4-BE49-F238E27FC236}">
                <a16:creationId xmlns:a16="http://schemas.microsoft.com/office/drawing/2014/main" id="{1799ABC1-E20D-7469-915B-A76A15019996}"/>
              </a:ext>
            </a:extLst>
          </p:cNvPr>
          <p:cNvSpPr txBox="1"/>
          <p:nvPr/>
        </p:nvSpPr>
        <p:spPr>
          <a:xfrm>
            <a:off x="753873" y="4204345"/>
            <a:ext cx="10578703" cy="2179764"/>
          </a:xfrm>
          <a:prstGeom prst="rect">
            <a:avLst/>
          </a:prstGeom>
          <a:noFill/>
        </p:spPr>
        <p:txBody>
          <a:bodyPr wrap="square">
            <a:spAutoFit/>
          </a:bodyPr>
          <a:lstStyle/>
          <a:p>
            <a:pPr marL="342900" marR="0" lvl="0" indent="-342900" algn="just">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Capacity for research and community engagement.</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gn="just">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Proven track record in sustainability initiatives.</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gn="just">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Commitment to collaboration and training.</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gn="just">
              <a:lnSpc>
                <a:spcPct val="115000"/>
              </a:lnSpc>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Financial and resource stability.</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gn="just">
              <a:lnSpc>
                <a:spcPct val="115000"/>
              </a:lnSpc>
              <a:spcAft>
                <a:spcPts val="1000"/>
              </a:spcAft>
              <a:buFont typeface="Symbol" panose="05050102010706020507" pitchFamily="18" charset="2"/>
              <a:buChar char=""/>
              <a:tabLst>
                <a:tab pos="228600" algn="l"/>
              </a:tabLs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Openness to innovative initiatives.</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149157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AC9906D4-1D11-EE62-8370-AD3A0CD41DD0}"/>
            </a:ext>
          </a:extLst>
        </p:cNvPr>
        <p:cNvGrpSpPr/>
        <p:nvPr/>
      </p:nvGrpSpPr>
      <p:grpSpPr>
        <a:xfrm>
          <a:off x="0" y="0"/>
          <a:ext cx="0" cy="0"/>
          <a:chOff x="0" y="0"/>
          <a:chExt cx="0" cy="0"/>
        </a:xfrm>
      </p:grpSpPr>
      <p:pic>
        <p:nvPicPr>
          <p:cNvPr id="104" name="Google Shape;104;g2977c958d19_0_145">
            <a:extLst>
              <a:ext uri="{FF2B5EF4-FFF2-40B4-BE49-F238E27FC236}">
                <a16:creationId xmlns:a16="http://schemas.microsoft.com/office/drawing/2014/main" id="{16D16303-B34E-621B-9464-F38EC014BFF9}"/>
              </a:ext>
            </a:extLst>
          </p:cNvPr>
          <p:cNvPicPr preferRelativeResize="0"/>
          <p:nvPr/>
        </p:nvPicPr>
        <p:blipFill rotWithShape="1">
          <a:blip r:embed="rId3">
            <a:alphaModFix/>
          </a:blip>
          <a:srcRect/>
          <a:stretch/>
        </p:blipFill>
        <p:spPr>
          <a:xfrm>
            <a:off x="6983401" y="6339254"/>
            <a:ext cx="866330" cy="452700"/>
          </a:xfrm>
          <a:prstGeom prst="rect">
            <a:avLst/>
          </a:prstGeom>
          <a:noFill/>
          <a:ln>
            <a:noFill/>
          </a:ln>
        </p:spPr>
      </p:pic>
      <p:sp>
        <p:nvSpPr>
          <p:cNvPr id="105" name="Google Shape;105;g2977c958d19_0_145">
            <a:extLst>
              <a:ext uri="{FF2B5EF4-FFF2-40B4-BE49-F238E27FC236}">
                <a16:creationId xmlns:a16="http://schemas.microsoft.com/office/drawing/2014/main" id="{566C4408-9BDC-3569-1AD7-5DC84BD029E6}"/>
              </a:ext>
            </a:extLst>
          </p:cNvPr>
          <p:cNvSpPr txBox="1">
            <a:spLocks noGrp="1"/>
          </p:cNvSpPr>
          <p:nvPr>
            <p:ph type="sldNum" idx="12"/>
          </p:nvPr>
        </p:nvSpPr>
        <p:spPr>
          <a:xfrm>
            <a:off x="10198358" y="6476612"/>
            <a:ext cx="698100" cy="2388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106" name="Google Shape;106;g2977c958d19_0_145">
            <a:extLst>
              <a:ext uri="{FF2B5EF4-FFF2-40B4-BE49-F238E27FC236}">
                <a16:creationId xmlns:a16="http://schemas.microsoft.com/office/drawing/2014/main" id="{018EE027-164B-A2F2-561D-F031E74D39C5}"/>
              </a:ext>
            </a:extLst>
          </p:cNvPr>
          <p:cNvSpPr txBox="1"/>
          <p:nvPr/>
        </p:nvSpPr>
        <p:spPr>
          <a:xfrm>
            <a:off x="3753295" y="6419462"/>
            <a:ext cx="37467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AE8051"/>
              </a:buClr>
              <a:buSzPts val="1200"/>
              <a:buFont typeface="Arial"/>
              <a:buNone/>
            </a:pPr>
            <a:r>
              <a:rPr lang="en-US" sz="1200" b="0" i="0" u="none" strike="noStrike" cap="none">
                <a:solidFill>
                  <a:srgbClr val="AE8051"/>
                </a:solidFill>
                <a:latin typeface="Arial"/>
                <a:ea typeface="Arial"/>
                <a:cs typeface="Arial"/>
                <a:sym typeface="Arial"/>
              </a:rPr>
              <a:t>CANALLS | First Co-creation Cycle</a:t>
            </a:r>
            <a:endParaRPr sz="1200" b="0" i="0" u="none" strike="noStrike" cap="none">
              <a:solidFill>
                <a:srgbClr val="AE8051"/>
              </a:solidFill>
              <a:latin typeface="Arial"/>
              <a:ea typeface="Arial"/>
              <a:cs typeface="Arial"/>
              <a:sym typeface="Arial"/>
            </a:endParaRPr>
          </a:p>
        </p:txBody>
      </p:sp>
      <p:sp>
        <p:nvSpPr>
          <p:cNvPr id="107" name="Google Shape;107;g2977c958d19_0_145">
            <a:extLst>
              <a:ext uri="{FF2B5EF4-FFF2-40B4-BE49-F238E27FC236}">
                <a16:creationId xmlns:a16="http://schemas.microsoft.com/office/drawing/2014/main" id="{486B7C0F-0941-7F9A-A2DD-B2D0FA141E63}"/>
              </a:ext>
            </a:extLst>
          </p:cNvPr>
          <p:cNvSpPr txBox="1"/>
          <p:nvPr/>
        </p:nvSpPr>
        <p:spPr>
          <a:xfrm>
            <a:off x="753873" y="6457563"/>
            <a:ext cx="1611900" cy="261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AE8051"/>
              </a:buClr>
              <a:buSzPts val="1100"/>
              <a:buFont typeface="Arial"/>
              <a:buNone/>
            </a:pPr>
            <a:r>
              <a:rPr lang="en-US" sz="1100" i="1">
                <a:solidFill>
                  <a:srgbClr val="AE8051"/>
                </a:solidFill>
              </a:rPr>
              <a:t>October </a:t>
            </a:r>
            <a:r>
              <a:rPr lang="en-US" sz="1100" b="0" i="1" u="none" strike="noStrike" cap="none">
                <a:solidFill>
                  <a:srgbClr val="AE8051"/>
                </a:solidFill>
                <a:latin typeface="Arial"/>
                <a:ea typeface="Arial"/>
                <a:cs typeface="Arial"/>
                <a:sym typeface="Arial"/>
              </a:rPr>
              <a:t> 202</a:t>
            </a:r>
            <a:r>
              <a:rPr lang="en-US" sz="1100" i="1">
                <a:solidFill>
                  <a:srgbClr val="AE8051"/>
                </a:solidFill>
              </a:rPr>
              <a:t>5</a:t>
            </a:r>
            <a:endParaRPr sz="1400" b="0" i="0" u="none" strike="noStrike" cap="none">
              <a:solidFill>
                <a:srgbClr val="000000"/>
              </a:solidFill>
              <a:latin typeface="Arial"/>
              <a:ea typeface="Arial"/>
              <a:cs typeface="Arial"/>
              <a:sym typeface="Arial"/>
            </a:endParaRPr>
          </a:p>
        </p:txBody>
      </p:sp>
      <p:sp>
        <p:nvSpPr>
          <p:cNvPr id="108" name="Google Shape;108;g2977c958d19_0_145">
            <a:extLst>
              <a:ext uri="{FF2B5EF4-FFF2-40B4-BE49-F238E27FC236}">
                <a16:creationId xmlns:a16="http://schemas.microsoft.com/office/drawing/2014/main" id="{B60413CC-FC93-005F-C61C-0E01C72B09A6}"/>
              </a:ext>
            </a:extLst>
          </p:cNvPr>
          <p:cNvSpPr txBox="1"/>
          <p:nvPr/>
        </p:nvSpPr>
        <p:spPr>
          <a:xfrm>
            <a:off x="552676" y="138837"/>
            <a:ext cx="10779900" cy="888900"/>
          </a:xfrm>
          <a:prstGeom prst="rect">
            <a:avLst/>
          </a:prstGeom>
          <a:noFill/>
          <a:ln>
            <a:noFill/>
          </a:ln>
        </p:spPr>
        <p:txBody>
          <a:bodyPr spcFirstLastPara="1" wrap="square" lIns="91425" tIns="45700" rIns="91425" bIns="45700" anchor="ctr" anchorCtr="0">
            <a:normAutofit fontScale="92500" lnSpcReduction="20000"/>
          </a:bodyPr>
          <a:lstStyle/>
          <a:p>
            <a:pPr marL="0" marR="0">
              <a:lnSpc>
                <a:spcPct val="115000"/>
              </a:lnSpc>
              <a:spcBef>
                <a:spcPts val="2400"/>
              </a:spcBef>
              <a:buNone/>
            </a:pPr>
            <a:r>
              <a:rPr lang="en-US" sz="3500" b="1" i="0" u="none" strike="noStrike" cap="none" dirty="0">
                <a:solidFill>
                  <a:srgbClr val="EBB02E"/>
                </a:solidFill>
                <a:latin typeface="Arial"/>
                <a:ea typeface="Arial"/>
                <a:cs typeface="Arial"/>
                <a:sym typeface="Arial"/>
              </a:rPr>
              <a:t>Strategy and growth plan</a:t>
            </a:r>
            <a:endParaRPr sz="3500" b="0" i="0" u="none" strike="noStrike" cap="none" dirty="0">
              <a:solidFill>
                <a:srgbClr val="000000"/>
              </a:solidFill>
              <a:latin typeface="Arial"/>
              <a:ea typeface="Arial"/>
              <a:cs typeface="Arial"/>
              <a:sym typeface="Arial"/>
            </a:endParaRPr>
          </a:p>
        </p:txBody>
      </p:sp>
      <p:cxnSp>
        <p:nvCxnSpPr>
          <p:cNvPr id="109" name="Google Shape;109;g2977c958d19_0_145">
            <a:extLst>
              <a:ext uri="{FF2B5EF4-FFF2-40B4-BE49-F238E27FC236}">
                <a16:creationId xmlns:a16="http://schemas.microsoft.com/office/drawing/2014/main" id="{406241DA-0B68-9D00-84DF-3C78E0D5506B}"/>
              </a:ext>
            </a:extLst>
          </p:cNvPr>
          <p:cNvCxnSpPr/>
          <p:nvPr/>
        </p:nvCxnSpPr>
        <p:spPr>
          <a:xfrm>
            <a:off x="0" y="6339250"/>
            <a:ext cx="11430900" cy="0"/>
          </a:xfrm>
          <a:prstGeom prst="straightConnector1">
            <a:avLst/>
          </a:prstGeom>
          <a:noFill/>
          <a:ln w="28575" cap="flat" cmpd="sng">
            <a:solidFill>
              <a:srgbClr val="F2EEE6"/>
            </a:solidFill>
            <a:prstDash val="solid"/>
            <a:miter lim="800000"/>
            <a:headEnd type="none" w="sm" len="sm"/>
            <a:tailEnd type="none" w="sm" len="sm"/>
          </a:ln>
        </p:spPr>
      </p:cxnSp>
      <p:sp>
        <p:nvSpPr>
          <p:cNvPr id="110" name="Google Shape;110;g2977c958d19_0_145">
            <a:extLst>
              <a:ext uri="{FF2B5EF4-FFF2-40B4-BE49-F238E27FC236}">
                <a16:creationId xmlns:a16="http://schemas.microsoft.com/office/drawing/2014/main" id="{C17E1B50-C1CC-CBCD-844B-182F3DF0B1E3}"/>
              </a:ext>
            </a:extLst>
          </p:cNvPr>
          <p:cNvSpPr txBox="1"/>
          <p:nvPr/>
        </p:nvSpPr>
        <p:spPr>
          <a:xfrm>
            <a:off x="859424" y="1007977"/>
            <a:ext cx="9084300" cy="2564774"/>
          </a:xfrm>
          <a:prstGeom prst="rect">
            <a:avLst/>
          </a:prstGeom>
          <a:noFill/>
          <a:ln>
            <a:noFill/>
          </a:ln>
        </p:spPr>
        <p:txBody>
          <a:bodyPr spcFirstLastPara="1" wrap="square" lIns="91425" tIns="91425" rIns="91425" bIns="91425" anchor="t" anchorCtr="0">
            <a:spAutoFit/>
          </a:bodyPr>
          <a:lstStyle/>
          <a:p>
            <a:pPr marL="342900" marR="0" indent="-342900" algn="just">
              <a:lnSpc>
                <a:spcPct val="115000"/>
              </a:lnSpc>
              <a:spcAft>
                <a:spcPts val="1000"/>
              </a:spcAft>
              <a:buFont typeface="Arial" panose="020B0604020202020204" pitchFamily="34" charset="0"/>
              <a:buChar char="•"/>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2025 Priorities: Establish governance structures, strengthen coordination, develop digital platforms, build partnerships, and implement a monitoring and evaluation system.</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lgn="just">
              <a:lnSpc>
                <a:spcPct val="115000"/>
              </a:lnSpc>
              <a:spcAft>
                <a:spcPts val="1000"/>
              </a:spcAft>
              <a:buFont typeface="Arial" panose="020B0604020202020204" pitchFamily="34" charset="0"/>
              <a:buChar char="•"/>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Long-term Vision: Scale impact, secure sustainable resources, and integrate new members across the region.</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111" name="Google Shape;111;g2977c958d19_0_145">
            <a:extLst>
              <a:ext uri="{FF2B5EF4-FFF2-40B4-BE49-F238E27FC236}">
                <a16:creationId xmlns:a16="http://schemas.microsoft.com/office/drawing/2014/main" id="{BF901939-60D7-5AA5-F5E5-614829DD798F}"/>
              </a:ext>
            </a:extLst>
          </p:cNvPr>
          <p:cNvSpPr txBox="1"/>
          <p:nvPr/>
        </p:nvSpPr>
        <p:spPr>
          <a:xfrm>
            <a:off x="753873" y="3745614"/>
            <a:ext cx="11058300" cy="8889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EBB02E"/>
              </a:buClr>
              <a:buSzPts val="4000"/>
              <a:buFont typeface="Arial"/>
              <a:buNone/>
            </a:pPr>
            <a:r>
              <a:rPr lang="en-US" sz="3500" b="1" i="0" u="none" strike="noStrike" cap="none" dirty="0">
                <a:solidFill>
                  <a:srgbClr val="EBB02E"/>
                </a:solidFill>
                <a:latin typeface="Arial"/>
                <a:ea typeface="Arial"/>
                <a:cs typeface="Arial"/>
                <a:sym typeface="Arial"/>
              </a:rPr>
              <a:t>Perspectives</a:t>
            </a:r>
            <a:endParaRPr sz="100" b="0" i="0" u="none" strike="noStrike" cap="none" dirty="0">
              <a:solidFill>
                <a:schemeClr val="dk1"/>
              </a:solidFill>
              <a:latin typeface="Arial"/>
              <a:ea typeface="Arial"/>
              <a:cs typeface="Arial"/>
              <a:sym typeface="Arial"/>
            </a:endParaRPr>
          </a:p>
        </p:txBody>
      </p:sp>
      <p:pic>
        <p:nvPicPr>
          <p:cNvPr id="114" name="Google Shape;114;g2977c958d19_0_145">
            <a:extLst>
              <a:ext uri="{FF2B5EF4-FFF2-40B4-BE49-F238E27FC236}">
                <a16:creationId xmlns:a16="http://schemas.microsoft.com/office/drawing/2014/main" id="{E30DDBFD-404B-D0FE-B553-7C8F5E3D7175}"/>
              </a:ext>
            </a:extLst>
          </p:cNvPr>
          <p:cNvPicPr preferRelativeResize="0"/>
          <p:nvPr/>
        </p:nvPicPr>
        <p:blipFill rotWithShape="1">
          <a:blip r:embed="rId4">
            <a:alphaModFix/>
          </a:blip>
          <a:srcRect t="6869" b="11444"/>
          <a:stretch/>
        </p:blipFill>
        <p:spPr>
          <a:xfrm>
            <a:off x="10724718" y="0"/>
            <a:ext cx="1467279" cy="1198525"/>
          </a:xfrm>
          <a:prstGeom prst="rect">
            <a:avLst/>
          </a:prstGeom>
          <a:noFill/>
          <a:ln>
            <a:noFill/>
          </a:ln>
        </p:spPr>
      </p:pic>
      <p:sp>
        <p:nvSpPr>
          <p:cNvPr id="3" name="TextBox 2">
            <a:extLst>
              <a:ext uri="{FF2B5EF4-FFF2-40B4-BE49-F238E27FC236}">
                <a16:creationId xmlns:a16="http://schemas.microsoft.com/office/drawing/2014/main" id="{D2CC362B-095D-8EAB-4252-02E2996D8539}"/>
              </a:ext>
            </a:extLst>
          </p:cNvPr>
          <p:cNvSpPr txBox="1"/>
          <p:nvPr/>
        </p:nvSpPr>
        <p:spPr>
          <a:xfrm>
            <a:off x="753873" y="4463726"/>
            <a:ext cx="10356579" cy="1757212"/>
          </a:xfrm>
          <a:prstGeom prst="rect">
            <a:avLst/>
          </a:prstGeom>
          <a:noFill/>
        </p:spPr>
        <p:txBody>
          <a:bodyPr wrap="square">
            <a:spAutoFit/>
          </a:bodyPr>
          <a:lstStyle/>
          <a:p>
            <a:pPr marR="0" algn="just">
              <a:lnSpc>
                <a:spcPct val="115000"/>
              </a:lnSpc>
              <a:spcAft>
                <a:spcPts val="1000"/>
              </a:spcAft>
            </a:pPr>
            <a:r>
              <a:rPr lang="en-US" sz="2400" dirty="0">
                <a:solidFill>
                  <a:srgbClr val="663300"/>
                </a:solidFill>
                <a:effectLst/>
                <a:latin typeface="Cambria" panose="02040503050406030204" pitchFamily="18" charset="0"/>
                <a:ea typeface="MS Mincho" panose="02020609040205080304" pitchFamily="49" charset="-128"/>
                <a:cs typeface="Times New Roman" panose="02020603050405020304" pitchFamily="18" charset="0"/>
              </a:rPr>
              <a:t>CANoLL envisions a resilient, inclusive, and sustainable agricultural future in Central and Eastern Africa. By bridging traditional knowledge and scientific research, CANoLL fosters regional cooperation to drive food system transformation.</a:t>
            </a:r>
            <a:endParaRPr lang="en-US" sz="20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96863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g29d018201fe_0_98"/>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4" name="Google Shape;274;g29d018201fe_0_98"/>
          <p:cNvSpPr txBox="1"/>
          <p:nvPr/>
        </p:nvSpPr>
        <p:spPr>
          <a:xfrm>
            <a:off x="3950025" y="2580600"/>
            <a:ext cx="10164300" cy="2546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lt1"/>
              </a:buClr>
              <a:buSzPts val="4800"/>
              <a:buFont typeface="Arial"/>
              <a:buNone/>
            </a:pPr>
            <a:r>
              <a:rPr lang="en-US" sz="8100" b="1" i="0" u="none" strike="noStrike" cap="none">
                <a:solidFill>
                  <a:schemeClr val="lt1"/>
                </a:solidFill>
                <a:latin typeface="Arial"/>
                <a:ea typeface="Arial"/>
                <a:cs typeface="Arial"/>
                <a:sym typeface="Arial"/>
              </a:rPr>
              <a:t>End</a:t>
            </a:r>
            <a:endParaRPr sz="4700" b="0" i="0" u="none" strike="noStrike" cap="none">
              <a:solidFill>
                <a:srgbClr val="000000"/>
              </a:solidFill>
              <a:latin typeface="Arial"/>
              <a:ea typeface="Arial"/>
              <a:cs typeface="Arial"/>
              <a:sym typeface="Arial"/>
            </a:endParaRPr>
          </a:p>
        </p:txBody>
      </p:sp>
      <p:pic>
        <p:nvPicPr>
          <p:cNvPr id="275" name="Google Shape;275;g29d018201fe_0_98"/>
          <p:cNvPicPr preferRelativeResize="0"/>
          <p:nvPr/>
        </p:nvPicPr>
        <p:blipFill rotWithShape="1">
          <a:blip r:embed="rId4">
            <a:alphaModFix/>
          </a:blip>
          <a:srcRect/>
          <a:stretch/>
        </p:blipFill>
        <p:spPr>
          <a:xfrm>
            <a:off x="509954" y="251314"/>
            <a:ext cx="3358663" cy="1755057"/>
          </a:xfrm>
          <a:prstGeom prst="rect">
            <a:avLst/>
          </a:prstGeom>
          <a:noFill/>
          <a:ln>
            <a:noFill/>
          </a:ln>
        </p:spPr>
      </p:pic>
    </p:spTree>
  </p:cSld>
  <p:clrMapOvr>
    <a:masterClrMapping/>
  </p:clrMapOvr>
</p:sld>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TotalTime>
  <Words>412</Words>
  <Application>Microsoft Office PowerPoint</Application>
  <PresentationFormat>Widescreen</PresentationFormat>
  <Paragraphs>44</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Cambria</vt:lpstr>
      <vt:lpstr>Symbol</vt:lpstr>
      <vt:lpstr>Times New Roman</vt:lpstr>
      <vt:lpstr>Θέμα του Office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Elena</dc:creator>
  <cp:lastModifiedBy>Mouliom-Mountapbeme, Abdel-Razak (IITA)</cp:lastModifiedBy>
  <cp:revision>4</cp:revision>
  <dcterms:created xsi:type="dcterms:W3CDTF">2022-10-23T09:42:23Z</dcterms:created>
  <dcterms:modified xsi:type="dcterms:W3CDTF">2026-07-16T21:23:38Z</dcterms:modified>
</cp:coreProperties>
</file>