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5"/>
  </p:notesMasterIdLst>
  <p:sldIdLst>
    <p:sldId id="261" r:id="rId3"/>
    <p:sldId id="117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5ED905-BCF1-4860-82F0-B256CF00DFC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A2FDE6-2F63-4F3F-989C-6E223095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12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albertdera?utm_source=unsplash&amp;utm_medium=referral&amp;utm_content=creditCopyText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portrait?utm_source=unsplash&amp;utm_medium=referral&amp;utm_content=creditCopyText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Illustration	:	&lt;a </a:t>
            </a:r>
            <a:r>
              <a:rPr lang="en-US" dirty="0" err="1"/>
              <a:t>href</a:t>
            </a:r>
            <a:r>
              <a:rPr lang="en-US" dirty="0"/>
              <a:t>="https://storyset.com/people"&gt;People illustrations by </a:t>
            </a:r>
            <a:r>
              <a:rPr lang="en-US" dirty="0" err="1"/>
              <a:t>Storyset</a:t>
            </a:r>
            <a:r>
              <a:rPr lang="en-US" dirty="0"/>
              <a:t>&lt;/a&gt;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	:	Photo by </a:t>
            </a:r>
            <a:r>
              <a:rPr lang="en-US" dirty="0">
                <a:hlinkClick r:id="rId3"/>
              </a:rPr>
              <a:t>Albert </a:t>
            </a:r>
            <a:r>
              <a:rPr lang="en-US" dirty="0" err="1">
                <a:hlinkClick r:id="rId3"/>
              </a:rPr>
              <a:t>Dera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r>
              <a:rPr lang="en-US" dirty="0"/>
              <a:t> 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BB3F76-6466-4DE0-A501-8D20892E30B5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srgbClr val="514A4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srgbClr val="514A40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197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Διαφάνεια τίτλου" type="title">
  <p:cSld name="Διαφάνεια τίτλου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889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Τίτλος και περιεχόμενο" type="obj">
  <p:cSld name="Τίτλος και περιεχόμενο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3861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Κενή" type="blank">
  <p:cSld name="Κενή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5191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" name="Google Shape;35;p43"/>
          <p:cNvSpPr txBox="1">
            <a:spLocks noGrp="1"/>
          </p:cNvSpPr>
          <p:nvPr>
            <p:ph type="title"/>
          </p:nvPr>
        </p:nvSpPr>
        <p:spPr>
          <a:xfrm>
            <a:off x="527957" y="365125"/>
            <a:ext cx="11136086" cy="97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88913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Τίτλος και Κατακόρυφο κείμενο" type="vertTx">
  <p:cSld name="Τίτλος και Κατακόρυφο κείμενο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2497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Κεφαλίδα ενότητας" type="secHead">
  <p:cSld name="Κεφαλίδα ενότητας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9471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Δύο περιεχόμενα" type="twoObj">
  <p:cSld name="Δύο περιεχόμενα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4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8299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Σύγκριση" type="twoTxTwoObj">
  <p:cSld name="Σύγκριση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6898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Μόνο τίτλος" type="titleOnly">
  <p:cSld name="Μόνο τίτλος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0745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Περιεχόμενο με λεζάντα" type="objTx">
  <p:cSld name="Περιεχόμενο με λεζάντα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7014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Εικόνα με λεζάντα" type="picTx">
  <p:cSld name="Εικόνα με λεζάντα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5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942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Κατακόρυφος τίτλος και Κείμενο" type="vertTitleAndTx">
  <p:cSld name="Κατακόρυφος τίτλος και Κείμενο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5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2867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1148-3D74-48D3-B3CB-33FCCC9E403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0097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1148-3D74-48D3-B3CB-33FCCC9E403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1495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1148-3D74-48D3-B3CB-33FCCC9E403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2409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1148-3D74-48D3-B3CB-33FCCC9E403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9846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1148-3D74-48D3-B3CB-33FCCC9E403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738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1148-3D74-48D3-B3CB-33FCCC9E403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60445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1148-3D74-48D3-B3CB-33FCCC9E403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58490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1148-3D74-48D3-B3CB-33FCCC9E403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56315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1148-3D74-48D3-B3CB-33FCCC9E403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6531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1148-3D74-48D3-B3CB-33FCCC9E403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59710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A1148-3D74-48D3-B3CB-33FCCC9E403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3001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620B9-82EA-4238-9F68-456C1D3A6D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604B2-C01E-4278-9C08-8F882556C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1DDC0-D57F-43AC-86CD-975281736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D451E-2FAD-41AD-BDC0-8D1DCE3571CD}" type="slidenum">
              <a:rPr lang="en-ID" smtClean="0"/>
              <a:t>‹#›</a:t>
            </a:fld>
            <a:endParaRPr lang="en-ID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97BE71E-812A-4BA9-9FEF-BD9E0A20C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57" y="365125"/>
            <a:ext cx="11136086" cy="9701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5135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992507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A1148-3D74-48D3-B3CB-33FCCC9E403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1366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83401" y="6339254"/>
            <a:ext cx="866330" cy="4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"/>
          <p:cNvSpPr txBox="1">
            <a:spLocks noGrp="1"/>
          </p:cNvSpPr>
          <p:nvPr>
            <p:ph type="sldNum" idx="12"/>
          </p:nvPr>
        </p:nvSpPr>
        <p:spPr>
          <a:xfrm>
            <a:off x="10198358" y="6476612"/>
            <a:ext cx="6981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3"/>
          <p:cNvSpPr txBox="1"/>
          <p:nvPr/>
        </p:nvSpPr>
        <p:spPr>
          <a:xfrm>
            <a:off x="3753295" y="6419462"/>
            <a:ext cx="3746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8051"/>
              </a:buClr>
              <a:buSzPts val="1200"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AE805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CANALLS | First Co-creation Cycle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AE805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"/>
          <p:cNvSpPr txBox="1"/>
          <p:nvPr/>
        </p:nvSpPr>
        <p:spPr>
          <a:xfrm>
            <a:off x="552676" y="138837"/>
            <a:ext cx="10779900" cy="8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500" b="1" i="0" u="none" strike="noStrike" kern="0" cap="none" spc="0" normalizeH="0" baseline="0" noProof="0">
                <a:ln>
                  <a:noFill/>
                </a:ln>
                <a:solidFill>
                  <a:srgbClr val="EBB02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Key projects…..</a:t>
            </a:r>
            <a:endParaRPr kumimoji="0" sz="3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6" name="Google Shape;156;p3"/>
          <p:cNvCxnSpPr/>
          <p:nvPr/>
        </p:nvCxnSpPr>
        <p:spPr>
          <a:xfrm>
            <a:off x="0" y="6339250"/>
            <a:ext cx="11430900" cy="0"/>
          </a:xfrm>
          <a:prstGeom prst="straightConnector1">
            <a:avLst/>
          </a:prstGeom>
          <a:noFill/>
          <a:ln w="28575" cap="flat" cmpd="sng">
            <a:solidFill>
              <a:srgbClr val="F2EEE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7" name="Google Shape;157;p3"/>
          <p:cNvSpPr txBox="1"/>
          <p:nvPr/>
        </p:nvSpPr>
        <p:spPr>
          <a:xfrm>
            <a:off x="753873" y="1084979"/>
            <a:ext cx="9084300" cy="2436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∙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CANALLS: Driving agroecological transitions in the humid tropics (Cameroon, Burundi, Rwanda, DRC).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∙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GALILEO: Agroforestry innovations for resilience, adaptation, and biodiversity.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400"/>
              <a:buFont typeface="Noto Sans Symbols"/>
              <a:buChar char="∙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LVAD: Sustainable intensification of food crops (Cameroon).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58" name="Google Shape;158;p3"/>
          <p:cNvSpPr txBox="1"/>
          <p:nvPr/>
        </p:nvSpPr>
        <p:spPr>
          <a:xfrm>
            <a:off x="635886" y="3324437"/>
            <a:ext cx="11058300" cy="8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BB02E"/>
              </a:buClr>
              <a:buSzPts val="4000"/>
              <a:buFont typeface="Arial"/>
              <a:buNone/>
              <a:tabLst/>
              <a:defRPr/>
            </a:pPr>
            <a:r>
              <a:rPr kumimoji="0" lang="en-US" sz="3500" b="1" i="0" u="none" strike="noStrike" kern="0" cap="none" spc="0" normalizeH="0" baseline="0" noProof="0">
                <a:ln>
                  <a:noFill/>
                </a:ln>
                <a:solidFill>
                  <a:srgbClr val="EBB02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Membership criteria</a:t>
            </a:r>
            <a:endParaRPr kumimoji="0" sz="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3"/>
          <p:cNvPicPr preferRelativeResize="0"/>
          <p:nvPr/>
        </p:nvPicPr>
        <p:blipFill rotWithShape="1">
          <a:blip r:embed="rId4">
            <a:alphaModFix/>
          </a:blip>
          <a:srcRect t="6869" b="11443"/>
          <a:stretch/>
        </p:blipFill>
        <p:spPr>
          <a:xfrm>
            <a:off x="10724718" y="0"/>
            <a:ext cx="1467279" cy="119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"/>
          <p:cNvSpPr txBox="1"/>
          <p:nvPr/>
        </p:nvSpPr>
        <p:spPr>
          <a:xfrm>
            <a:off x="753873" y="4204345"/>
            <a:ext cx="10578703" cy="2179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∙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Capacity for research and community engagement.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∙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Proven track record in sustainability initiatives.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∙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Commitment to collaboration and training.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∙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Financial and resource stability.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∙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Cambria"/>
                <a:ea typeface="Cambria"/>
                <a:cs typeface="Cambria"/>
                <a:sym typeface="Cambria"/>
              </a:rPr>
              <a:t>Openness to innovative initiatives.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Ευθεία γραμμή σύνδεσης 15"/>
          <p:cNvCxnSpPr/>
          <p:nvPr/>
        </p:nvCxnSpPr>
        <p:spPr>
          <a:xfrm>
            <a:off x="0" y="6428902"/>
            <a:ext cx="12192000" cy="0"/>
          </a:xfrm>
          <a:prstGeom prst="line">
            <a:avLst/>
          </a:prstGeom>
          <a:ln w="28575">
            <a:solidFill>
              <a:srgbClr val="F2EE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64E49A-18F6-2334-A11C-5FB9856CC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DD451E-2FAD-41AD-BDC0-8D1DCE3571CD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2DAC704-6027-31F3-6E85-F1643437661B}"/>
              </a:ext>
            </a:extLst>
          </p:cNvPr>
          <p:cNvSpPr txBox="1">
            <a:spLocks/>
          </p:cNvSpPr>
          <p:nvPr/>
        </p:nvSpPr>
        <p:spPr>
          <a:xfrm>
            <a:off x="168810" y="-73248"/>
            <a:ext cx="9427474" cy="88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2B98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Objectives and Approach of each living lab.</a:t>
            </a:r>
          </a:p>
        </p:txBody>
      </p:sp>
      <p:pic>
        <p:nvPicPr>
          <p:cNvPr id="6" name="Εικόνα 16">
            <a:extLst>
              <a:ext uri="{FF2B5EF4-FFF2-40B4-BE49-F238E27FC236}">
                <a16:creationId xmlns:a16="http://schemas.microsoft.com/office/drawing/2014/main" id="{968EAA69-BE3A-E95D-47A9-AA452B44BE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859" y="0"/>
            <a:ext cx="1309744" cy="68440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15FAE4-9407-5269-B4B2-6B5AB2EE8F56}"/>
              </a:ext>
            </a:extLst>
          </p:cNvPr>
          <p:cNvSpPr txBox="1">
            <a:spLocks/>
          </p:cNvSpPr>
          <p:nvPr/>
        </p:nvSpPr>
        <p:spPr>
          <a:xfrm>
            <a:off x="125697" y="879410"/>
            <a:ext cx="11001772" cy="84920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900" b="1" i="0" u="none" strike="noStrike" kern="0" cap="none" spc="0" normalizeH="0" baseline="0" noProof="0" dirty="0">
                <a:ln>
                  <a:noFill/>
                </a:ln>
                <a:solidFill>
                  <a:srgbClr val="63432A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Objectives: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63432A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B981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63432A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To test, monitor  &amp; evaluate tailored Agroecology strategies with optimal agroecology practice combinations</a:t>
            </a:r>
            <a:endParaRPr kumimoji="0" lang="en-US" sz="18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4810BCC-A3FB-609C-90CF-C18C33FD447F}"/>
              </a:ext>
            </a:extLst>
          </p:cNvPr>
          <p:cNvGrpSpPr/>
          <p:nvPr/>
        </p:nvGrpSpPr>
        <p:grpSpPr>
          <a:xfrm>
            <a:off x="753873" y="6419462"/>
            <a:ext cx="6745999" cy="299711"/>
            <a:chOff x="753873" y="6419462"/>
            <a:chExt cx="6745999" cy="29971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A7DF110-EA93-6822-05E1-37717250BF10}"/>
                </a:ext>
              </a:extLst>
            </p:cNvPr>
            <p:cNvSpPr txBox="1"/>
            <p:nvPr/>
          </p:nvSpPr>
          <p:spPr>
            <a:xfrm>
              <a:off x="3753295" y="6419462"/>
              <a:ext cx="374657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AE8051"/>
                  </a:solidFill>
                  <a:effectLst/>
                  <a:uLnTx/>
                  <a:uFillTx/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CANALLS | 2nd review meeting, on-line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AFB26C-71C0-A181-24C0-65C8226C257C}"/>
                </a:ext>
              </a:extLst>
            </p:cNvPr>
            <p:cNvSpPr txBox="1"/>
            <p:nvPr/>
          </p:nvSpPr>
          <p:spPr>
            <a:xfrm>
              <a:off x="753873" y="6457563"/>
              <a:ext cx="1411835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AE8051"/>
                  </a:solidFill>
                  <a:effectLst/>
                  <a:uLnTx/>
                  <a:uFillTx/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19/03/2026</a:t>
              </a:r>
            </a:p>
          </p:txBody>
        </p:sp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7A36D9F-C7A3-1819-881F-05FAC27F42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984676"/>
              </p:ext>
            </p:extLst>
          </p:nvPr>
        </p:nvGraphicFramePr>
        <p:xfrm>
          <a:off x="353534" y="1960268"/>
          <a:ext cx="11071848" cy="4522898"/>
        </p:xfrm>
        <a:graphic>
          <a:graphicData uri="http://schemas.openxmlformats.org/drawingml/2006/table">
            <a:tbl>
              <a:tblPr bandRow="1"/>
              <a:tblGrid>
                <a:gridCol w="1531895">
                  <a:extLst>
                    <a:ext uri="{9D8B030D-6E8A-4147-A177-3AD203B41FA5}">
                      <a16:colId xmlns:a16="http://schemas.microsoft.com/office/drawing/2014/main" val="3134321034"/>
                    </a:ext>
                  </a:extLst>
                </a:gridCol>
                <a:gridCol w="1754203">
                  <a:extLst>
                    <a:ext uri="{9D8B030D-6E8A-4147-A177-3AD203B41FA5}">
                      <a16:colId xmlns:a16="http://schemas.microsoft.com/office/drawing/2014/main" val="36322814"/>
                    </a:ext>
                  </a:extLst>
                </a:gridCol>
                <a:gridCol w="5910768">
                  <a:extLst>
                    <a:ext uri="{9D8B030D-6E8A-4147-A177-3AD203B41FA5}">
                      <a16:colId xmlns:a16="http://schemas.microsoft.com/office/drawing/2014/main" val="3930867058"/>
                    </a:ext>
                  </a:extLst>
                </a:gridCol>
                <a:gridCol w="1874982">
                  <a:extLst>
                    <a:ext uri="{9D8B030D-6E8A-4147-A177-3AD203B41FA5}">
                      <a16:colId xmlns:a16="http://schemas.microsoft.com/office/drawing/2014/main" val="550074408"/>
                    </a:ext>
                  </a:extLst>
                </a:gridCol>
              </a:tblGrid>
              <a:tr h="4555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63432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02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63432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Farming systems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02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63432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topics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02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63432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Method/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dirty="0">
                          <a:solidFill>
                            <a:srgbClr val="63432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Approach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B0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025883"/>
                  </a:ext>
                </a:extLst>
              </a:tr>
              <a:tr h="49819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24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7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Biega &amp; </a:t>
                      </a:r>
                      <a:r>
                        <a:rPr lang="en-US" sz="1700" b="1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Kabare</a:t>
                      </a:r>
                      <a:r>
                        <a:rPr lang="en-US" sz="17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(RDC)</a:t>
                      </a:r>
                      <a:endParaRPr lang="en-US" sz="17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Coffee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-10800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Effect of combinations of AEPs on  </a:t>
                      </a:r>
                      <a:r>
                        <a:rPr lang="en-US" sz="17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improvement of coffee bean yield, pests and diseases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Step wise 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308167"/>
                  </a:ext>
                </a:extLst>
              </a:tr>
              <a:tr h="49819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24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nb-NO" sz="17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Bujumbura (Burundi)</a:t>
                      </a:r>
                      <a:endParaRPr lang="en-US" sz="17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Maize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-10800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GB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Evaluation of </a:t>
                      </a:r>
                      <a:r>
                        <a:rPr lang="en-GB" sz="17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maize-legume intercrop and </a:t>
                      </a:r>
                      <a:r>
                        <a:rPr lang="en-GB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organic </a:t>
                      </a:r>
                      <a:r>
                        <a:rPr lang="en-GB" sz="17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fertilizers</a:t>
                      </a:r>
                      <a:r>
                        <a:rPr lang="en-GB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efficacy of biopesticides on FAW </a:t>
                      </a:r>
                      <a:endParaRPr lang="en-US" sz="17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GB" sz="1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Split plot design </a:t>
                      </a:r>
                      <a:endParaRPr lang="en-US" sz="17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322642"/>
                  </a:ext>
                </a:extLst>
              </a:tr>
              <a:tr h="577482">
                <a:tc>
                  <a:txBody>
                    <a:bodyPr/>
                    <a:lstStyle/>
                    <a:p>
                      <a:pPr marL="0" marR="0" algn="l">
                        <a:lnSpc>
                          <a:spcPts val="24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700" b="1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Kamonyi</a:t>
                      </a:r>
                      <a:r>
                        <a:rPr lang="en-US" sz="17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(Rwanda)</a:t>
                      </a:r>
                      <a:endParaRPr lang="en-US" sz="17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Cassava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-10800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Effect of </a:t>
                      </a:r>
                      <a:r>
                        <a:rPr lang="en-US" sz="17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agroforestry, Trenches, Fodder grasses </a:t>
                      </a: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 erosion</a:t>
                      </a:r>
                      <a:endParaRPr lang="en-US" sz="17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08000" marR="0" indent="-10800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7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Intercropping cassava with legumes </a:t>
                      </a: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 soil fertility</a:t>
                      </a:r>
                      <a:endParaRPr lang="en-US" sz="17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Stepwise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07818"/>
                  </a:ext>
                </a:extLst>
              </a:tr>
              <a:tr h="732888">
                <a:tc>
                  <a:txBody>
                    <a:bodyPr/>
                    <a:lstStyle/>
                    <a:p>
                      <a:pPr marL="0" marR="0" algn="l">
                        <a:lnSpc>
                          <a:spcPts val="24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700" b="1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Ntui</a:t>
                      </a:r>
                      <a:r>
                        <a:rPr lang="en-US" sz="17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(Cameroon)</a:t>
                      </a:r>
                      <a:endParaRPr lang="en-US" sz="17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Cocoa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-10800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Effect of </a:t>
                      </a:r>
                      <a:r>
                        <a:rPr lang="en-US" sz="17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foliar fertilization &amp; shading of cocoa</a:t>
                      </a: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trees</a:t>
                      </a:r>
                      <a:endParaRPr lang="en-US" sz="17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08000" marR="0" indent="-10800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Effect of </a:t>
                      </a:r>
                      <a:r>
                        <a:rPr lang="en-US" sz="17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biopesticides on disease </a:t>
                      </a: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incidence &amp; population</a:t>
                      </a:r>
                      <a:endParaRPr lang="en-US" sz="17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Mother &amp; baby trials 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539285"/>
                  </a:ext>
                </a:extLst>
              </a:tr>
              <a:tr h="792683">
                <a:tc>
                  <a:txBody>
                    <a:bodyPr/>
                    <a:lstStyle/>
                    <a:p>
                      <a:pPr marL="0" marR="0" algn="l">
                        <a:lnSpc>
                          <a:spcPts val="24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700" b="1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Uvira</a:t>
                      </a:r>
                      <a:r>
                        <a:rPr lang="en-US" sz="17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(RDC)</a:t>
                      </a:r>
                      <a:endParaRPr lang="en-US" sz="17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Rice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-10800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Evaluation of </a:t>
                      </a:r>
                      <a:r>
                        <a:rPr lang="en-US" sz="17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organic and inorganic fertilizers </a:t>
                      </a: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 </a:t>
                      </a:r>
                      <a:r>
                        <a:rPr lang="en-US" sz="1700" b="1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biopesticides</a:t>
                      </a:r>
                      <a:r>
                        <a:rPr lang="en-US" sz="170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on rice production</a:t>
                      </a:r>
                      <a:endParaRPr lang="en-US" sz="17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ts val="24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GB" sz="17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Split plot design </a:t>
                      </a:r>
                      <a:endParaRPr lang="en-US" sz="170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7753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6342209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nalls-PPT-Template-1.potx" id="{E428ED17-71FF-49EA-A7AE-B537E786211C}" vid="{B60220BB-EF4C-46D0-AF4A-5D1B58EEE77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270</Words>
  <Application>Microsoft Office PowerPoint</Application>
  <PresentationFormat>Widescreen</PresentationFormat>
  <Paragraphs>50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Cambria</vt:lpstr>
      <vt:lpstr>Noto Sans Symbols</vt:lpstr>
      <vt:lpstr>Wingdings</vt:lpstr>
      <vt:lpstr>Θέμα του Office</vt:lpstr>
      <vt:lpstr>1_Θέμα του 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Nyako, Melanie Chichi (IITA)</dc:creator>
  <cp:lastModifiedBy>Nyako, Melanie Chichi (IITA)</cp:lastModifiedBy>
  <cp:revision>1</cp:revision>
  <dcterms:created xsi:type="dcterms:W3CDTF">2026-08-31T19:41:12Z</dcterms:created>
  <dcterms:modified xsi:type="dcterms:W3CDTF">2026-08-31T19:42:51Z</dcterms:modified>
</cp:coreProperties>
</file>